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9" r:id="rId4"/>
    <p:sldId id="260" r:id="rId5"/>
    <p:sldId id="267"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892" autoAdjust="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ilee Upadhayay" userId="556280587117f9d7" providerId="LiveId" clId="{5F1DCAF0-2AF1-4FE5-A0B1-1ACF117B4944}"/>
    <pc:docChg chg="modSld">
      <pc:chgData name="Shailee Upadhayay" userId="556280587117f9d7" providerId="LiveId" clId="{5F1DCAF0-2AF1-4FE5-A0B1-1ACF117B4944}" dt="2023-03-05T10:12:16.863" v="76" actId="20577"/>
      <pc:docMkLst>
        <pc:docMk/>
      </pc:docMkLst>
      <pc:sldChg chg="modSp mod">
        <pc:chgData name="Shailee Upadhayay" userId="556280587117f9d7" providerId="LiveId" clId="{5F1DCAF0-2AF1-4FE5-A0B1-1ACF117B4944}" dt="2023-03-05T10:06:58.839" v="11" actId="20577"/>
        <pc:sldMkLst>
          <pc:docMk/>
          <pc:sldMk cId="645695316" sldId="260"/>
        </pc:sldMkLst>
        <pc:spChg chg="mod">
          <ac:chgData name="Shailee Upadhayay" userId="556280587117f9d7" providerId="LiveId" clId="{5F1DCAF0-2AF1-4FE5-A0B1-1ACF117B4944}" dt="2023-03-05T10:06:58.839" v="11" actId="20577"/>
          <ac:spMkLst>
            <pc:docMk/>
            <pc:sldMk cId="645695316" sldId="260"/>
            <ac:spMk id="2" creationId="{A0D942DF-6AEC-4C45-8805-D1588B12B4EE}"/>
          </ac:spMkLst>
        </pc:spChg>
      </pc:sldChg>
      <pc:sldChg chg="modSp mod">
        <pc:chgData name="Shailee Upadhayay" userId="556280587117f9d7" providerId="LiveId" clId="{5F1DCAF0-2AF1-4FE5-A0B1-1ACF117B4944}" dt="2023-03-05T10:08:35.881" v="15" actId="14100"/>
        <pc:sldMkLst>
          <pc:docMk/>
          <pc:sldMk cId="1493573986" sldId="261"/>
        </pc:sldMkLst>
        <pc:spChg chg="mod">
          <ac:chgData name="Shailee Upadhayay" userId="556280587117f9d7" providerId="LiveId" clId="{5F1DCAF0-2AF1-4FE5-A0B1-1ACF117B4944}" dt="2023-03-05T10:08:35.881" v="15" actId="14100"/>
          <ac:spMkLst>
            <pc:docMk/>
            <pc:sldMk cId="1493573986" sldId="261"/>
            <ac:spMk id="2" creationId="{A0D942DF-6AEC-4C45-8805-D1588B12B4EE}"/>
          </ac:spMkLst>
        </pc:spChg>
      </pc:sldChg>
      <pc:sldChg chg="modSp mod">
        <pc:chgData name="Shailee Upadhayay" userId="556280587117f9d7" providerId="LiveId" clId="{5F1DCAF0-2AF1-4FE5-A0B1-1ACF117B4944}" dt="2023-03-05T10:09:21.084" v="25" actId="20577"/>
        <pc:sldMkLst>
          <pc:docMk/>
          <pc:sldMk cId="1078041259" sldId="262"/>
        </pc:sldMkLst>
        <pc:spChg chg="mod">
          <ac:chgData name="Shailee Upadhayay" userId="556280587117f9d7" providerId="LiveId" clId="{5F1DCAF0-2AF1-4FE5-A0B1-1ACF117B4944}" dt="2023-03-05T10:09:21.084" v="25" actId="20577"/>
          <ac:spMkLst>
            <pc:docMk/>
            <pc:sldMk cId="1078041259" sldId="262"/>
            <ac:spMk id="2" creationId="{A0D942DF-6AEC-4C45-8805-D1588B12B4EE}"/>
          </ac:spMkLst>
        </pc:spChg>
      </pc:sldChg>
      <pc:sldChg chg="modSp mod">
        <pc:chgData name="Shailee Upadhayay" userId="556280587117f9d7" providerId="LiveId" clId="{5F1DCAF0-2AF1-4FE5-A0B1-1ACF117B4944}" dt="2023-03-05T10:09:37.374" v="27" actId="14100"/>
        <pc:sldMkLst>
          <pc:docMk/>
          <pc:sldMk cId="815797147" sldId="263"/>
        </pc:sldMkLst>
        <pc:spChg chg="mod">
          <ac:chgData name="Shailee Upadhayay" userId="556280587117f9d7" providerId="LiveId" clId="{5F1DCAF0-2AF1-4FE5-A0B1-1ACF117B4944}" dt="2023-03-05T10:09:37.374" v="27" actId="14100"/>
          <ac:spMkLst>
            <pc:docMk/>
            <pc:sldMk cId="815797147" sldId="263"/>
            <ac:spMk id="2" creationId="{A0D942DF-6AEC-4C45-8805-D1588B12B4EE}"/>
          </ac:spMkLst>
        </pc:spChg>
      </pc:sldChg>
      <pc:sldChg chg="modSp mod">
        <pc:chgData name="Shailee Upadhayay" userId="556280587117f9d7" providerId="LiveId" clId="{5F1DCAF0-2AF1-4FE5-A0B1-1ACF117B4944}" dt="2023-03-05T10:12:16.863" v="76" actId="20577"/>
        <pc:sldMkLst>
          <pc:docMk/>
          <pc:sldMk cId="1334728044" sldId="264"/>
        </pc:sldMkLst>
        <pc:spChg chg="mod">
          <ac:chgData name="Shailee Upadhayay" userId="556280587117f9d7" providerId="LiveId" clId="{5F1DCAF0-2AF1-4FE5-A0B1-1ACF117B4944}" dt="2023-03-05T10:12:16.863" v="76" actId="20577"/>
          <ac:spMkLst>
            <pc:docMk/>
            <pc:sldMk cId="1334728044" sldId="264"/>
            <ac:spMk id="2" creationId="{A0D942DF-6AEC-4C45-8805-D1588B12B4EE}"/>
          </ac:spMkLst>
        </pc:spChg>
      </pc:sldChg>
      <pc:sldChg chg="modSp mod">
        <pc:chgData name="Shailee Upadhayay" userId="556280587117f9d7" providerId="LiveId" clId="{5F1DCAF0-2AF1-4FE5-A0B1-1ACF117B4944}" dt="2023-03-05T10:07:53.300" v="13" actId="14100"/>
        <pc:sldMkLst>
          <pc:docMk/>
          <pc:sldMk cId="2886824246" sldId="267"/>
        </pc:sldMkLst>
        <pc:spChg chg="mod">
          <ac:chgData name="Shailee Upadhayay" userId="556280587117f9d7" providerId="LiveId" clId="{5F1DCAF0-2AF1-4FE5-A0B1-1ACF117B4944}" dt="2023-03-05T10:07:53.300" v="13" actId="14100"/>
          <ac:spMkLst>
            <pc:docMk/>
            <pc:sldMk cId="2886824246" sldId="267"/>
            <ac:spMk id="2" creationId="{A0D942DF-6AEC-4C45-8805-D1588B12B4E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FA48B-497D-428C-939D-89DF7C0D371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C84E15E-C4AA-4489-B918-EB0B660CCC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9BAA572-ED95-417B-A01A-07BDF005A16A}"/>
              </a:ext>
            </a:extLst>
          </p:cNvPr>
          <p:cNvSpPr>
            <a:spLocks noGrp="1"/>
          </p:cNvSpPr>
          <p:nvPr>
            <p:ph type="dt" sz="half" idx="10"/>
          </p:nvPr>
        </p:nvSpPr>
        <p:spPr/>
        <p:txBody>
          <a:bodyPr/>
          <a:lstStyle/>
          <a:p>
            <a:fld id="{11A6662E-FAF4-44BC-88B5-85A7CBFB6D30}" type="datetime1">
              <a:rPr lang="en-US" smtClean="0"/>
              <a:pPr/>
              <a:t>3/5/2023</a:t>
            </a:fld>
            <a:endParaRPr lang="en-US"/>
          </a:p>
        </p:txBody>
      </p:sp>
      <p:sp>
        <p:nvSpPr>
          <p:cNvPr id="5" name="Footer Placeholder 4">
            <a:extLst>
              <a:ext uri="{FF2B5EF4-FFF2-40B4-BE49-F238E27FC236}">
                <a16:creationId xmlns:a16="http://schemas.microsoft.com/office/drawing/2014/main" id="{7837F295-B966-40E5-8A5E-2BF4F90FE1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B1C342-3368-47A4-8968-9A3D57223661}"/>
              </a:ext>
            </a:extLst>
          </p:cNvPr>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val="2036017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1B126-6D6D-4BC2-AB37-7090D950F40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6F14E64-4824-4140-8EB1-CBD398DD6C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6C0531-9E8F-46C0-AF11-AB2D03648158}"/>
              </a:ext>
            </a:extLst>
          </p:cNvPr>
          <p:cNvSpPr>
            <a:spLocks noGrp="1"/>
          </p:cNvSpPr>
          <p:nvPr>
            <p:ph type="dt" sz="half" idx="10"/>
          </p:nvPr>
        </p:nvSpPr>
        <p:spPr/>
        <p:txBody>
          <a:bodyPr/>
          <a:lstStyle/>
          <a:p>
            <a:fld id="{4C559632-1575-4E14-B53B-3DC3D5ED3947}" type="datetime1">
              <a:rPr lang="en-US" smtClean="0"/>
              <a:t>3/5/2023</a:t>
            </a:fld>
            <a:endParaRPr lang="en-US"/>
          </a:p>
        </p:txBody>
      </p:sp>
      <p:sp>
        <p:nvSpPr>
          <p:cNvPr id="5" name="Footer Placeholder 4">
            <a:extLst>
              <a:ext uri="{FF2B5EF4-FFF2-40B4-BE49-F238E27FC236}">
                <a16:creationId xmlns:a16="http://schemas.microsoft.com/office/drawing/2014/main" id="{3270FBC4-C07F-4915-8B89-1669CBD252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F8F1D9-2888-4DB0-AF39-7E5BBD9F03FE}"/>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068706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CE23E8-9A23-4C8A-8E8F-59E8EF2EE9C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DFAF1CF-50A1-4F5A-B8DB-DC0A23E88E3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ED7B03-A5A2-46D5-9727-2E460FAD5BBF}"/>
              </a:ext>
            </a:extLst>
          </p:cNvPr>
          <p:cNvSpPr>
            <a:spLocks noGrp="1"/>
          </p:cNvSpPr>
          <p:nvPr>
            <p:ph type="dt" sz="half" idx="10"/>
          </p:nvPr>
        </p:nvSpPr>
        <p:spPr/>
        <p:txBody>
          <a:bodyPr/>
          <a:lstStyle/>
          <a:p>
            <a:fld id="{CC4A6868-2568-4CC9-B302-F37117B01A6E}" type="datetime1">
              <a:rPr lang="en-US" smtClean="0"/>
              <a:t>3/5/2023</a:t>
            </a:fld>
            <a:endParaRPr lang="en-US"/>
          </a:p>
        </p:txBody>
      </p:sp>
      <p:sp>
        <p:nvSpPr>
          <p:cNvPr id="5" name="Footer Placeholder 4">
            <a:extLst>
              <a:ext uri="{FF2B5EF4-FFF2-40B4-BE49-F238E27FC236}">
                <a16:creationId xmlns:a16="http://schemas.microsoft.com/office/drawing/2014/main" id="{7C81F7B6-06ED-46F1-BCDB-E145D8FD34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B37ABA-7E17-40E9-A11F-B479D047DBB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293000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ED2C6-D968-41F8-8649-F79998FD0D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F98006-5164-4B71-9811-088BC39199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0AA251-3D1B-48F0-B690-EA1911A4A8BD}"/>
              </a:ext>
            </a:extLst>
          </p:cNvPr>
          <p:cNvSpPr>
            <a:spLocks noGrp="1"/>
          </p:cNvSpPr>
          <p:nvPr>
            <p:ph type="dt" sz="half" idx="10"/>
          </p:nvPr>
        </p:nvSpPr>
        <p:spPr/>
        <p:txBody>
          <a:bodyPr/>
          <a:lstStyle/>
          <a:p>
            <a:fld id="{0055F08A-1E71-4B2B-BB49-E743F2903911}" type="datetime1">
              <a:rPr lang="en-US" smtClean="0"/>
              <a:t>3/5/2023</a:t>
            </a:fld>
            <a:endParaRPr lang="en-US" dirty="0"/>
          </a:p>
        </p:txBody>
      </p:sp>
      <p:sp>
        <p:nvSpPr>
          <p:cNvPr id="5" name="Footer Placeholder 4">
            <a:extLst>
              <a:ext uri="{FF2B5EF4-FFF2-40B4-BE49-F238E27FC236}">
                <a16:creationId xmlns:a16="http://schemas.microsoft.com/office/drawing/2014/main" id="{E300DFA4-A5D9-400E-809A-0616A8E4D1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84FAF2-1E50-4DE6-9A1D-9788342CF27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723454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B4FF1-0F2A-4E11-A1D4-7F8384B039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8C8154-EF70-4FFA-B3ED-361734EBB8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707755A-2EDD-484A-9EE4-1364F6B529F5}"/>
              </a:ext>
            </a:extLst>
          </p:cNvPr>
          <p:cNvSpPr>
            <a:spLocks noGrp="1"/>
          </p:cNvSpPr>
          <p:nvPr>
            <p:ph type="dt" sz="half" idx="10"/>
          </p:nvPr>
        </p:nvSpPr>
        <p:spPr/>
        <p:txBody>
          <a:bodyPr/>
          <a:lstStyle/>
          <a:p>
            <a:fld id="{15417D9E-721A-44BB-8863-9873FE64DA75}" type="datetime1">
              <a:rPr lang="en-US" smtClean="0"/>
              <a:t>3/5/2023</a:t>
            </a:fld>
            <a:endParaRPr lang="en-US"/>
          </a:p>
        </p:txBody>
      </p:sp>
      <p:sp>
        <p:nvSpPr>
          <p:cNvPr id="5" name="Footer Placeholder 4">
            <a:extLst>
              <a:ext uri="{FF2B5EF4-FFF2-40B4-BE49-F238E27FC236}">
                <a16:creationId xmlns:a16="http://schemas.microsoft.com/office/drawing/2014/main" id="{F94C4170-5B94-4E67-9B43-31CC67EBB3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3711E7-626F-43AD-8F10-EDF284D0C2D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033801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1692C-0E9D-437A-9137-10DC80E5D1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9A09B0-68B1-42BF-8E4C-A0B06AB561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17B36E-D688-4B1E-86C8-F7AFFA2C0E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1A12AC0-EB82-45DD-BDD1-F2D8E0479380}"/>
              </a:ext>
            </a:extLst>
          </p:cNvPr>
          <p:cNvSpPr>
            <a:spLocks noGrp="1"/>
          </p:cNvSpPr>
          <p:nvPr>
            <p:ph type="dt" sz="half" idx="10"/>
          </p:nvPr>
        </p:nvSpPr>
        <p:spPr/>
        <p:txBody>
          <a:bodyPr/>
          <a:lstStyle/>
          <a:p>
            <a:fld id="{5F31DA2F-80B8-49CF-99FB-5ABCA53A607A}" type="datetime1">
              <a:rPr lang="en-US" smtClean="0"/>
              <a:t>3/5/2023</a:t>
            </a:fld>
            <a:endParaRPr lang="en-US"/>
          </a:p>
        </p:txBody>
      </p:sp>
      <p:sp>
        <p:nvSpPr>
          <p:cNvPr id="6" name="Footer Placeholder 5">
            <a:extLst>
              <a:ext uri="{FF2B5EF4-FFF2-40B4-BE49-F238E27FC236}">
                <a16:creationId xmlns:a16="http://schemas.microsoft.com/office/drawing/2014/main" id="{D35981AB-1215-4CB5-AAAF-5D547FA03A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C1D40A-59E1-4421-A2CB-626BB5084FC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965641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844D5-0469-4C7C-A27C-AFBF2B0AF85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C4C0F1A-BBCF-455E-9420-A8F739561B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7297F6B-7EA8-4B76-9519-22925CDA3F6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9778A99-B616-4781-BA04-1C134F6B7E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B97D9F0-100B-4329-A0DF-3058845A352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BDFF5B-7037-400A-AF5F-3EEBA42AD43D}"/>
              </a:ext>
            </a:extLst>
          </p:cNvPr>
          <p:cNvSpPr>
            <a:spLocks noGrp="1"/>
          </p:cNvSpPr>
          <p:nvPr>
            <p:ph type="dt" sz="half" idx="10"/>
          </p:nvPr>
        </p:nvSpPr>
        <p:spPr/>
        <p:txBody>
          <a:bodyPr/>
          <a:lstStyle/>
          <a:p>
            <a:fld id="{28852172-E6C9-4B6C-929A-A9DE3837BBF1}" type="datetime1">
              <a:rPr lang="en-US" smtClean="0"/>
              <a:t>3/5/2023</a:t>
            </a:fld>
            <a:endParaRPr lang="en-US"/>
          </a:p>
        </p:txBody>
      </p:sp>
      <p:sp>
        <p:nvSpPr>
          <p:cNvPr id="8" name="Footer Placeholder 7">
            <a:extLst>
              <a:ext uri="{FF2B5EF4-FFF2-40B4-BE49-F238E27FC236}">
                <a16:creationId xmlns:a16="http://schemas.microsoft.com/office/drawing/2014/main" id="{A70E09B3-C66D-4E02-9A93-F8CDEA1A11E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0E2FF93-9529-4B6A-9190-C6B1730DCE49}"/>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828673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0A903-F2A5-42BA-965D-67ACCE32CBC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87E7DF7-B90B-4AAE-96F8-C5685AB78143}"/>
              </a:ext>
            </a:extLst>
          </p:cNvPr>
          <p:cNvSpPr>
            <a:spLocks noGrp="1"/>
          </p:cNvSpPr>
          <p:nvPr>
            <p:ph type="dt" sz="half" idx="10"/>
          </p:nvPr>
        </p:nvSpPr>
        <p:spPr/>
        <p:txBody>
          <a:bodyPr/>
          <a:lstStyle/>
          <a:p>
            <a:fld id="{3AB41CFF-90C9-47B3-9DA1-F2BF8D839F7E}" type="datetime1">
              <a:rPr lang="en-US" smtClean="0"/>
              <a:t>3/5/2023</a:t>
            </a:fld>
            <a:endParaRPr lang="en-US"/>
          </a:p>
        </p:txBody>
      </p:sp>
      <p:sp>
        <p:nvSpPr>
          <p:cNvPr id="4" name="Footer Placeholder 3">
            <a:extLst>
              <a:ext uri="{FF2B5EF4-FFF2-40B4-BE49-F238E27FC236}">
                <a16:creationId xmlns:a16="http://schemas.microsoft.com/office/drawing/2014/main" id="{78E62D3B-0A40-49FA-8AA9-BC824ED54B9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161470-665F-4C87-A51A-19D28B755036}"/>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61800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F84B80-DDB4-4A55-A689-77CE4C493C69}"/>
              </a:ext>
            </a:extLst>
          </p:cNvPr>
          <p:cNvSpPr>
            <a:spLocks noGrp="1"/>
          </p:cNvSpPr>
          <p:nvPr>
            <p:ph type="dt" sz="half" idx="10"/>
          </p:nvPr>
        </p:nvSpPr>
        <p:spPr/>
        <p:txBody>
          <a:bodyPr/>
          <a:lstStyle/>
          <a:p>
            <a:fld id="{F06048FA-06AB-4884-A69B-986B96E68A24}" type="datetime1">
              <a:rPr lang="en-US" smtClean="0"/>
              <a:t>3/5/2023</a:t>
            </a:fld>
            <a:endParaRPr lang="en-US"/>
          </a:p>
        </p:txBody>
      </p:sp>
      <p:sp>
        <p:nvSpPr>
          <p:cNvPr id="3" name="Footer Placeholder 2">
            <a:extLst>
              <a:ext uri="{FF2B5EF4-FFF2-40B4-BE49-F238E27FC236}">
                <a16:creationId xmlns:a16="http://schemas.microsoft.com/office/drawing/2014/main" id="{15D6EA2A-E350-45DA-9E3D-CE7400D023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527FA0B-59C7-427E-8B0C-4782CA1BF559}"/>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863751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BA57A-8CB8-42CB-B657-B76A5AF9EB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B184F8E-E460-4D3C-914B-32A44CBECF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2E1350A-CAF0-444C-9950-B0F8CDECA4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820DA3-8BDE-4238-9552-51082AC2F383}"/>
              </a:ext>
            </a:extLst>
          </p:cNvPr>
          <p:cNvSpPr>
            <a:spLocks noGrp="1"/>
          </p:cNvSpPr>
          <p:nvPr>
            <p:ph type="dt" sz="half" idx="10"/>
          </p:nvPr>
        </p:nvSpPr>
        <p:spPr/>
        <p:txBody>
          <a:bodyPr/>
          <a:lstStyle/>
          <a:p>
            <a:fld id="{50DB7ABA-0172-4F9C-889D-567164F66BCD}" type="datetime1">
              <a:rPr lang="en-US" smtClean="0"/>
              <a:t>3/5/2023</a:t>
            </a:fld>
            <a:endParaRPr lang="en-US"/>
          </a:p>
        </p:txBody>
      </p:sp>
      <p:sp>
        <p:nvSpPr>
          <p:cNvPr id="6" name="Footer Placeholder 5">
            <a:extLst>
              <a:ext uri="{FF2B5EF4-FFF2-40B4-BE49-F238E27FC236}">
                <a16:creationId xmlns:a16="http://schemas.microsoft.com/office/drawing/2014/main" id="{DC61D670-38C2-4ABA-BF87-D1C883399C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3E1ACD-AC2F-46F1-91D4-825694633040}"/>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843701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A86F2-9623-4657-8FA3-17BDCF905C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1947053-9E69-40B3-ADE4-3B8F5F0E8C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EA6096F-B1EC-4BC1-9ED7-BDC49C2A53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59C631-9483-4048-A6F5-1DDD7B3B9088}"/>
              </a:ext>
            </a:extLst>
          </p:cNvPr>
          <p:cNvSpPr>
            <a:spLocks noGrp="1"/>
          </p:cNvSpPr>
          <p:nvPr>
            <p:ph type="dt" sz="half" idx="10"/>
          </p:nvPr>
        </p:nvSpPr>
        <p:spPr/>
        <p:txBody>
          <a:bodyPr/>
          <a:lstStyle/>
          <a:p>
            <a:fld id="{78AC6A5B-8AE7-4A41-B5A7-9ADC6686DC18}" type="datetime1">
              <a:rPr lang="en-US" smtClean="0"/>
              <a:t>3/5/2023</a:t>
            </a:fld>
            <a:endParaRPr lang="en-US"/>
          </a:p>
        </p:txBody>
      </p:sp>
      <p:sp>
        <p:nvSpPr>
          <p:cNvPr id="6" name="Footer Placeholder 5">
            <a:extLst>
              <a:ext uri="{FF2B5EF4-FFF2-40B4-BE49-F238E27FC236}">
                <a16:creationId xmlns:a16="http://schemas.microsoft.com/office/drawing/2014/main" id="{4E5D4DB5-3A7F-44E5-B979-1EA07F98D4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C21870-896D-4D4B-A7FC-11CA50E7E12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686612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B2B5D4-6654-4122-B44F-0F7EBC8A52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E4F6CE8-CCD0-4BFE-B247-A9F46C2C38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1512E4-AA8F-4A8B-AC7C-A1C7895F1B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E0CF6C-748E-4B7A-BC8B-3011EF78ED13}" type="datetime1">
              <a:rPr lang="en-US" smtClean="0"/>
              <a:pPr/>
              <a:t>3/5/2023</a:t>
            </a:fld>
            <a:endParaRPr lang="en-US" dirty="0"/>
          </a:p>
        </p:txBody>
      </p:sp>
      <p:sp>
        <p:nvSpPr>
          <p:cNvPr id="5" name="Footer Placeholder 4">
            <a:extLst>
              <a:ext uri="{FF2B5EF4-FFF2-40B4-BE49-F238E27FC236}">
                <a16:creationId xmlns:a16="http://schemas.microsoft.com/office/drawing/2014/main" id="{3825E58B-4FBE-4D42-8BE2-740C6D524F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6056FDC-5250-479A-970E-DA53F56425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3568269166"/>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Top view of wood desk with the plant, white keyboard, coffee in a white mug, notebook, and pen">
            <a:extLst>
              <a:ext uri="{FF2B5EF4-FFF2-40B4-BE49-F238E27FC236}">
                <a16:creationId xmlns:a16="http://schemas.microsoft.com/office/drawing/2014/main" id="{9BFA67EF-7314-54D8-643A-603B91581F46}"/>
              </a:ext>
            </a:extLst>
          </p:cNvPr>
          <p:cNvPicPr>
            <a:picLocks noChangeAspect="1"/>
          </p:cNvPicPr>
          <p:nvPr/>
        </p:nvPicPr>
        <p:blipFill rotWithShape="1">
          <a:blip r:embed="rId2">
            <a:alphaModFix amt="50000"/>
          </a:blip>
          <a:srcRect t="1463" r="-1" b="15489"/>
          <a:stretch/>
        </p:blipFill>
        <p:spPr>
          <a:xfrm>
            <a:off x="0" y="0"/>
            <a:ext cx="12188932" cy="6856614"/>
          </a:xfrm>
          <a:prstGeom prst="rect">
            <a:avLst/>
          </a:prstGeom>
        </p:spPr>
      </p:pic>
      <p:sp>
        <p:nvSpPr>
          <p:cNvPr id="2" name="Title 1">
            <a:extLst>
              <a:ext uri="{FF2B5EF4-FFF2-40B4-BE49-F238E27FC236}">
                <a16:creationId xmlns:a16="http://schemas.microsoft.com/office/drawing/2014/main" id="{98973BA6-5B39-4EE1-95CC-8F5AA4A8D98D}"/>
              </a:ext>
            </a:extLst>
          </p:cNvPr>
          <p:cNvSpPr>
            <a:spLocks noGrp="1"/>
          </p:cNvSpPr>
          <p:nvPr>
            <p:ph type="ctrTitle"/>
          </p:nvPr>
        </p:nvSpPr>
        <p:spPr>
          <a:xfrm>
            <a:off x="1524000" y="1122363"/>
            <a:ext cx="9144000" cy="3063240"/>
          </a:xfrm>
        </p:spPr>
        <p:txBody>
          <a:bodyPr>
            <a:normAutofit/>
          </a:bodyPr>
          <a:lstStyle/>
          <a:p>
            <a:r>
              <a:rPr lang="en-US" sz="5600" b="1">
                <a:solidFill>
                  <a:srgbClr val="FFFFFF"/>
                </a:solidFill>
                <a:latin typeface="Times New Roman" panose="02020603050405020304" pitchFamily="18" charset="0"/>
                <a:cs typeface="Times New Roman" panose="02020603050405020304" pitchFamily="18" charset="0"/>
              </a:rPr>
              <a:t>ACCOUNTING PRINCIPLES, CONCEPTS &amp; CONVENTIONS.</a:t>
            </a:r>
          </a:p>
        </p:txBody>
      </p:sp>
    </p:spTree>
    <p:extLst>
      <p:ext uri="{BB962C8B-B14F-4D97-AF65-F5344CB8AC3E}">
        <p14:creationId xmlns:p14="http://schemas.microsoft.com/office/powerpoint/2010/main" val="87855119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942DF-6AEC-4C45-8805-D1588B12B4EE}"/>
              </a:ext>
            </a:extLst>
          </p:cNvPr>
          <p:cNvSpPr>
            <a:spLocks noGrp="1"/>
          </p:cNvSpPr>
          <p:nvPr>
            <p:ph type="ctrTitle"/>
          </p:nvPr>
        </p:nvSpPr>
        <p:spPr>
          <a:xfrm>
            <a:off x="111407" y="3676651"/>
            <a:ext cx="11938000" cy="1822652"/>
          </a:xfrm>
        </p:spPr>
        <p:txBody>
          <a:bodyPr>
            <a:noAutofit/>
          </a:bodyPr>
          <a:lstStyle/>
          <a:p>
            <a:pPr algn="just"/>
            <a:r>
              <a:rPr lang="en-US" sz="2400" b="1" dirty="0">
                <a:latin typeface="Times New Roman" panose="02020603050405020304" pitchFamily="18" charset="0"/>
                <a:cs typeface="Times New Roman" panose="02020603050405020304" pitchFamily="18" charset="0"/>
              </a:rPr>
              <a:t>7.Realization Concept -</a:t>
            </a:r>
            <a:r>
              <a:rPr lang="en-US" sz="2400" dirty="0">
                <a:latin typeface="Times New Roman" panose="02020603050405020304" pitchFamily="18" charset="0"/>
                <a:cs typeface="Times New Roman" panose="02020603050405020304" pitchFamily="18" charset="0"/>
              </a:rPr>
              <a:t> Realization refers to the process of converting non-cash resources and rights into money. According to realization concept revenue is recognized when it is either realized or earned, Here, realization refers to a condition when products are exchanged for cash or cash equivalent and revenue is assumed to be earned when an enterprise has performed all activities which makes the business eligible to get benefits represented by revenue.</a:t>
            </a:r>
          </a:p>
        </p:txBody>
      </p:sp>
      <p:pic>
        <p:nvPicPr>
          <p:cNvPr id="20" name="Picture 3" descr="Calculator, pen, compass, money and a paper with graphs printed on it">
            <a:extLst>
              <a:ext uri="{FF2B5EF4-FFF2-40B4-BE49-F238E27FC236}">
                <a16:creationId xmlns:a16="http://schemas.microsoft.com/office/drawing/2014/main" id="{BF3113D4-E917-05FB-77B1-C525DB9D4023}"/>
              </a:ext>
            </a:extLst>
          </p:cNvPr>
          <p:cNvPicPr>
            <a:picLocks noChangeAspect="1"/>
          </p:cNvPicPr>
          <p:nvPr/>
        </p:nvPicPr>
        <p:blipFill rotWithShape="1">
          <a:blip r:embed="rId2"/>
          <a:srcRect t="16524" b="23139"/>
          <a:stretch/>
        </p:blipFill>
        <p:spPr>
          <a:xfrm>
            <a:off x="838201" y="10"/>
            <a:ext cx="10484412" cy="3811394"/>
          </a:xfrm>
          <a:custGeom>
            <a:avLst/>
            <a:gdLst/>
            <a:ahLst/>
            <a:cxnLst/>
            <a:rect l="l" t="t" r="r" b="b"/>
            <a:pathLst>
              <a:path w="10484412" h="3811404">
                <a:moveTo>
                  <a:pt x="0" y="3811403"/>
                </a:moveTo>
                <a:lnTo>
                  <a:pt x="10484412" y="3811403"/>
                </a:lnTo>
                <a:lnTo>
                  <a:pt x="10484412" y="3811404"/>
                </a:lnTo>
                <a:lnTo>
                  <a:pt x="0" y="3811404"/>
                </a:lnTo>
                <a:close/>
                <a:moveTo>
                  <a:pt x="181717" y="0"/>
                </a:moveTo>
                <a:lnTo>
                  <a:pt x="10224015" y="0"/>
                </a:lnTo>
                <a:cubicBezTo>
                  <a:pt x="10261561" y="45054"/>
                  <a:pt x="10301611" y="85103"/>
                  <a:pt x="10369193" y="110134"/>
                </a:cubicBezTo>
                <a:cubicBezTo>
                  <a:pt x="10321635" y="167704"/>
                  <a:pt x="10236530" y="182722"/>
                  <a:pt x="10173954" y="222771"/>
                </a:cubicBezTo>
                <a:cubicBezTo>
                  <a:pt x="10168948" y="255310"/>
                  <a:pt x="10269071" y="245298"/>
                  <a:pt x="10241537" y="317887"/>
                </a:cubicBezTo>
                <a:cubicBezTo>
                  <a:pt x="10206494" y="418008"/>
                  <a:pt x="10241537" y="528142"/>
                  <a:pt x="10071328" y="573196"/>
                </a:cubicBezTo>
                <a:cubicBezTo>
                  <a:pt x="10023770" y="668312"/>
                  <a:pt x="10008751" y="820997"/>
                  <a:pt x="10113880" y="913610"/>
                </a:cubicBezTo>
                <a:cubicBezTo>
                  <a:pt x="10271573" y="1048774"/>
                  <a:pt x="10244040" y="1138885"/>
                  <a:pt x="10036285" y="1216478"/>
                </a:cubicBezTo>
                <a:cubicBezTo>
                  <a:pt x="10011255" y="1226491"/>
                  <a:pt x="9978715" y="1231497"/>
                  <a:pt x="9966200" y="1256528"/>
                </a:cubicBezTo>
                <a:cubicBezTo>
                  <a:pt x="9986224" y="1289067"/>
                  <a:pt x="10031280" y="1281557"/>
                  <a:pt x="10063819" y="1289067"/>
                </a:cubicBezTo>
                <a:cubicBezTo>
                  <a:pt x="10211500" y="1324110"/>
                  <a:pt x="10214003" y="1324110"/>
                  <a:pt x="10176457" y="1441752"/>
                </a:cubicBezTo>
                <a:cubicBezTo>
                  <a:pt x="10163942" y="1476795"/>
                  <a:pt x="10188972" y="1491813"/>
                  <a:pt x="10211500" y="1511838"/>
                </a:cubicBezTo>
                <a:cubicBezTo>
                  <a:pt x="10296604" y="1591936"/>
                  <a:pt x="10296604" y="1594439"/>
                  <a:pt x="10206494" y="1664523"/>
                </a:cubicBezTo>
                <a:cubicBezTo>
                  <a:pt x="10181463" y="1684547"/>
                  <a:pt x="10163942" y="1704572"/>
                  <a:pt x="10151426" y="1732106"/>
                </a:cubicBezTo>
                <a:cubicBezTo>
                  <a:pt x="10128899" y="1782166"/>
                  <a:pt x="10128899" y="1822216"/>
                  <a:pt x="10208996" y="1847246"/>
                </a:cubicBezTo>
                <a:cubicBezTo>
                  <a:pt x="10266568" y="1864767"/>
                  <a:pt x="10296604" y="1884791"/>
                  <a:pt x="10299107" y="1939858"/>
                </a:cubicBezTo>
                <a:cubicBezTo>
                  <a:pt x="10299107" y="1987416"/>
                  <a:pt x="10306617" y="2017452"/>
                  <a:pt x="10244040" y="2037477"/>
                </a:cubicBezTo>
                <a:cubicBezTo>
                  <a:pt x="10193979" y="2054998"/>
                  <a:pt x="10178960" y="2090041"/>
                  <a:pt x="10183966" y="2130089"/>
                </a:cubicBezTo>
                <a:cubicBezTo>
                  <a:pt x="10193979" y="2230211"/>
                  <a:pt x="10126396" y="2287781"/>
                  <a:pt x="10013758" y="2335339"/>
                </a:cubicBezTo>
                <a:cubicBezTo>
                  <a:pt x="9908629" y="2377890"/>
                  <a:pt x="9813513" y="2437963"/>
                  <a:pt x="9715893" y="2493030"/>
                </a:cubicBezTo>
                <a:cubicBezTo>
                  <a:pt x="9605758" y="2553103"/>
                  <a:pt x="9480605" y="2590649"/>
                  <a:pt x="9347942" y="2623189"/>
                </a:cubicBezTo>
                <a:cubicBezTo>
                  <a:pt x="9370469" y="2665740"/>
                  <a:pt x="9453071" y="2640710"/>
                  <a:pt x="9460580" y="2700783"/>
                </a:cubicBezTo>
                <a:cubicBezTo>
                  <a:pt x="9255329" y="2753346"/>
                  <a:pt x="9060089" y="2833444"/>
                  <a:pt x="8827305" y="2855971"/>
                </a:cubicBezTo>
                <a:cubicBezTo>
                  <a:pt x="9015035" y="2843456"/>
                  <a:pt x="9182740" y="2908535"/>
                  <a:pt x="9360458" y="2926056"/>
                </a:cubicBezTo>
                <a:cubicBezTo>
                  <a:pt x="9377980" y="2961099"/>
                  <a:pt x="9337930" y="2951087"/>
                  <a:pt x="9322912" y="2958595"/>
                </a:cubicBezTo>
                <a:cubicBezTo>
                  <a:pt x="9307893" y="2963602"/>
                  <a:pt x="9287869" y="2966105"/>
                  <a:pt x="9285366" y="2991135"/>
                </a:cubicBezTo>
                <a:cubicBezTo>
                  <a:pt x="9370469" y="3023675"/>
                  <a:pt x="9478102" y="2998644"/>
                  <a:pt x="9565709" y="3033687"/>
                </a:cubicBezTo>
                <a:cubicBezTo>
                  <a:pt x="9543182" y="3083748"/>
                  <a:pt x="9468090" y="3056214"/>
                  <a:pt x="9435550" y="3096263"/>
                </a:cubicBezTo>
                <a:cubicBezTo>
                  <a:pt x="9518151" y="3101269"/>
                  <a:pt x="9593243" y="3103772"/>
                  <a:pt x="9668335" y="3113784"/>
                </a:cubicBezTo>
                <a:cubicBezTo>
                  <a:pt x="9725905" y="3121294"/>
                  <a:pt x="9740924" y="3163845"/>
                  <a:pt x="9700875" y="3193882"/>
                </a:cubicBezTo>
                <a:cubicBezTo>
                  <a:pt x="9665832" y="3221415"/>
                  <a:pt x="9613268" y="3223918"/>
                  <a:pt x="9565709" y="3236434"/>
                </a:cubicBezTo>
                <a:cubicBezTo>
                  <a:pt x="9232801" y="3319034"/>
                  <a:pt x="8882372" y="3351573"/>
                  <a:pt x="8529440" y="3364088"/>
                </a:cubicBezTo>
                <a:cubicBezTo>
                  <a:pt x="7961245" y="3386616"/>
                  <a:pt x="7393049" y="3394125"/>
                  <a:pt x="6827357" y="3419155"/>
                </a:cubicBezTo>
                <a:cubicBezTo>
                  <a:pt x="6481933" y="3434173"/>
                  <a:pt x="6136510" y="3456701"/>
                  <a:pt x="5788584" y="3456701"/>
                </a:cubicBezTo>
                <a:cubicBezTo>
                  <a:pt x="5415628" y="3456701"/>
                  <a:pt x="5042671" y="3464210"/>
                  <a:pt x="4669714" y="3411646"/>
                </a:cubicBezTo>
                <a:cubicBezTo>
                  <a:pt x="4479481" y="3384113"/>
                  <a:pt x="4279236" y="3396628"/>
                  <a:pt x="4086500" y="3376603"/>
                </a:cubicBezTo>
                <a:cubicBezTo>
                  <a:pt x="3793641" y="3346568"/>
                  <a:pt x="3500782" y="3306518"/>
                  <a:pt x="3210426" y="3256458"/>
                </a:cubicBezTo>
                <a:cubicBezTo>
                  <a:pt x="3117813" y="3241439"/>
                  <a:pt x="3007678" y="3231428"/>
                  <a:pt x="2937592" y="3166348"/>
                </a:cubicBezTo>
                <a:cubicBezTo>
                  <a:pt x="2824954" y="3211403"/>
                  <a:pt x="2757372" y="3131305"/>
                  <a:pt x="2669765" y="3106275"/>
                </a:cubicBezTo>
                <a:cubicBezTo>
                  <a:pt x="2634722" y="3096263"/>
                  <a:pt x="2592169" y="3081245"/>
                  <a:pt x="2597176" y="3048705"/>
                </a:cubicBezTo>
                <a:cubicBezTo>
                  <a:pt x="2604685" y="3006154"/>
                  <a:pt x="2654746" y="2978620"/>
                  <a:pt x="2702304" y="2986130"/>
                </a:cubicBezTo>
                <a:cubicBezTo>
                  <a:pt x="2849986" y="3011160"/>
                  <a:pt x="2985150" y="2948584"/>
                  <a:pt x="3137838" y="2956093"/>
                </a:cubicBezTo>
                <a:cubicBezTo>
                  <a:pt x="3005175" y="2933565"/>
                  <a:pt x="2872513" y="2908535"/>
                  <a:pt x="2739850" y="2886007"/>
                </a:cubicBezTo>
                <a:cubicBezTo>
                  <a:pt x="2940095" y="2863480"/>
                  <a:pt x="3132831" y="2896020"/>
                  <a:pt x="3328071" y="2913541"/>
                </a:cubicBezTo>
                <a:cubicBezTo>
                  <a:pt x="3390647" y="2921050"/>
                  <a:pt x="3485763" y="2968608"/>
                  <a:pt x="3503285" y="2898523"/>
                </a:cubicBezTo>
                <a:cubicBezTo>
                  <a:pt x="3513297" y="2850965"/>
                  <a:pt x="3410671" y="2850965"/>
                  <a:pt x="3350598" y="2838450"/>
                </a:cubicBezTo>
                <a:cubicBezTo>
                  <a:pt x="3090279" y="2785886"/>
                  <a:pt x="2824954" y="2758353"/>
                  <a:pt x="2562133" y="2725813"/>
                </a:cubicBezTo>
                <a:cubicBezTo>
                  <a:pt x="2537102" y="2723310"/>
                  <a:pt x="2504562" y="2725813"/>
                  <a:pt x="2487041" y="2715801"/>
                </a:cubicBezTo>
                <a:cubicBezTo>
                  <a:pt x="2354378" y="2633200"/>
                  <a:pt x="2184170" y="2608170"/>
                  <a:pt x="1998943" y="2548097"/>
                </a:cubicBezTo>
                <a:cubicBezTo>
                  <a:pt x="2116587" y="2515558"/>
                  <a:pt x="2196685" y="2575630"/>
                  <a:pt x="2294304" y="2560612"/>
                </a:cubicBezTo>
                <a:cubicBezTo>
                  <a:pt x="2196685" y="2498036"/>
                  <a:pt x="2079041" y="2488024"/>
                  <a:pt x="1978918" y="2455485"/>
                </a:cubicBezTo>
                <a:cubicBezTo>
                  <a:pt x="1906330" y="2430454"/>
                  <a:pt x="1635999" y="2357866"/>
                  <a:pt x="1595950" y="2335339"/>
                </a:cubicBezTo>
                <a:cubicBezTo>
                  <a:pt x="1473299" y="2267756"/>
                  <a:pt x="1315606" y="2237720"/>
                  <a:pt x="1215483" y="2145108"/>
                </a:cubicBezTo>
                <a:cubicBezTo>
                  <a:pt x="1145398" y="2080028"/>
                  <a:pt x="1025251" y="2095047"/>
                  <a:pt x="942649" y="2049992"/>
                </a:cubicBezTo>
                <a:cubicBezTo>
                  <a:pt x="912613" y="2004937"/>
                  <a:pt x="972686" y="1994925"/>
                  <a:pt x="992711" y="1969894"/>
                </a:cubicBezTo>
                <a:cubicBezTo>
                  <a:pt x="1020244" y="1939858"/>
                  <a:pt x="972686" y="1922337"/>
                  <a:pt x="960170" y="1884791"/>
                </a:cubicBezTo>
                <a:cubicBezTo>
                  <a:pt x="1117863" y="1922337"/>
                  <a:pt x="1268048" y="1944864"/>
                  <a:pt x="1448268" y="1957380"/>
                </a:cubicBezTo>
                <a:cubicBezTo>
                  <a:pt x="1390698" y="1897306"/>
                  <a:pt x="1318109" y="1927343"/>
                  <a:pt x="1270551" y="1904815"/>
                </a:cubicBezTo>
                <a:cubicBezTo>
                  <a:pt x="1238011" y="1889797"/>
                  <a:pt x="1190453" y="1884791"/>
                  <a:pt x="1200466" y="1849749"/>
                </a:cubicBezTo>
                <a:cubicBezTo>
                  <a:pt x="1207974" y="1822216"/>
                  <a:pt x="1248023" y="1824718"/>
                  <a:pt x="1278060" y="1827221"/>
                </a:cubicBezTo>
                <a:cubicBezTo>
                  <a:pt x="1393201" y="1834730"/>
                  <a:pt x="1503336" y="1834730"/>
                  <a:pt x="1615974" y="1764645"/>
                </a:cubicBezTo>
                <a:cubicBezTo>
                  <a:pt x="1338134" y="1669530"/>
                  <a:pt x="1015238" y="1717087"/>
                  <a:pt x="767434" y="1576917"/>
                </a:cubicBezTo>
                <a:cubicBezTo>
                  <a:pt x="802477" y="1531862"/>
                  <a:pt x="852539" y="1554390"/>
                  <a:pt x="890085" y="1559396"/>
                </a:cubicBezTo>
                <a:cubicBezTo>
                  <a:pt x="1132882" y="1591936"/>
                  <a:pt x="2003949" y="1514341"/>
                  <a:pt x="2129102" y="1556893"/>
                </a:cubicBezTo>
                <a:cubicBezTo>
                  <a:pt x="2204195" y="1584426"/>
                  <a:pt x="2286796" y="1594439"/>
                  <a:pt x="2369396" y="1576917"/>
                </a:cubicBezTo>
                <a:cubicBezTo>
                  <a:pt x="2469519" y="1554390"/>
                  <a:pt x="1881298" y="1519347"/>
                  <a:pt x="1746133" y="1421728"/>
                </a:cubicBezTo>
                <a:cubicBezTo>
                  <a:pt x="1678551" y="1374170"/>
                  <a:pt x="1082821" y="1146394"/>
                  <a:pt x="819999" y="1083817"/>
                </a:cubicBezTo>
                <a:cubicBezTo>
                  <a:pt x="857545" y="1041266"/>
                  <a:pt x="952662" y="1066296"/>
                  <a:pt x="940146" y="993707"/>
                </a:cubicBezTo>
                <a:cubicBezTo>
                  <a:pt x="794969" y="956162"/>
                  <a:pt x="627263" y="961168"/>
                  <a:pt x="459558" y="903598"/>
                </a:cubicBezTo>
                <a:cubicBezTo>
                  <a:pt x="537153" y="858543"/>
                  <a:pt x="622257" y="883573"/>
                  <a:pt x="699852" y="868556"/>
                </a:cubicBezTo>
                <a:cubicBezTo>
                  <a:pt x="657300" y="813489"/>
                  <a:pt x="582208" y="823500"/>
                  <a:pt x="522134" y="813489"/>
                </a:cubicBezTo>
                <a:cubicBezTo>
                  <a:pt x="464564" y="803476"/>
                  <a:pt x="349423" y="708360"/>
                  <a:pt x="374453" y="713367"/>
                </a:cubicBezTo>
                <a:cubicBezTo>
                  <a:pt x="607238" y="750912"/>
                  <a:pt x="842526" y="735895"/>
                  <a:pt x="1075312" y="773440"/>
                </a:cubicBezTo>
                <a:cubicBezTo>
                  <a:pt x="1152907" y="785955"/>
                  <a:pt x="1238011" y="810986"/>
                  <a:pt x="1275557" y="728385"/>
                </a:cubicBezTo>
                <a:cubicBezTo>
                  <a:pt x="1285569" y="703355"/>
                  <a:pt x="1278060" y="695846"/>
                  <a:pt x="1385692" y="725882"/>
                </a:cubicBezTo>
                <a:cubicBezTo>
                  <a:pt x="1425741" y="738397"/>
                  <a:pt x="1483311" y="750912"/>
                  <a:pt x="1525863" y="718373"/>
                </a:cubicBezTo>
                <a:cubicBezTo>
                  <a:pt x="1498330" y="678325"/>
                  <a:pt x="1445765" y="690839"/>
                  <a:pt x="1408219" y="680828"/>
                </a:cubicBezTo>
                <a:cubicBezTo>
                  <a:pt x="1305594" y="653294"/>
                  <a:pt x="922624" y="548166"/>
                  <a:pt x="825005" y="518129"/>
                </a:cubicBezTo>
                <a:cubicBezTo>
                  <a:pt x="619754" y="453051"/>
                  <a:pt x="492098" y="475578"/>
                  <a:pt x="286846" y="405492"/>
                </a:cubicBezTo>
                <a:cubicBezTo>
                  <a:pt x="356932" y="407995"/>
                  <a:pt x="336907" y="380462"/>
                  <a:pt x="406993" y="380462"/>
                </a:cubicBezTo>
                <a:cubicBezTo>
                  <a:pt x="437030" y="380462"/>
                  <a:pt x="472073" y="372954"/>
                  <a:pt x="472073" y="342917"/>
                </a:cubicBezTo>
                <a:cubicBezTo>
                  <a:pt x="472073" y="315384"/>
                  <a:pt x="104123" y="170207"/>
                  <a:pt x="156686" y="155188"/>
                </a:cubicBezTo>
                <a:cubicBezTo>
                  <a:pt x="301865" y="115140"/>
                  <a:pt x="667312" y="227777"/>
                  <a:pt x="579705" y="175213"/>
                </a:cubicBezTo>
                <a:cubicBezTo>
                  <a:pt x="447042" y="92613"/>
                  <a:pt x="427018" y="77594"/>
                  <a:pt x="326895" y="67583"/>
                </a:cubicBezTo>
                <a:cubicBezTo>
                  <a:pt x="296858" y="62576"/>
                  <a:pt x="244294" y="35043"/>
                  <a:pt x="181717" y="0"/>
                </a:cubicBezTo>
                <a:close/>
              </a:path>
            </a:pathLst>
          </a:custGeom>
        </p:spPr>
      </p:pic>
    </p:spTree>
    <p:extLst>
      <p:ext uri="{BB962C8B-B14F-4D97-AF65-F5344CB8AC3E}">
        <p14:creationId xmlns:p14="http://schemas.microsoft.com/office/powerpoint/2010/main" val="933704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942DF-6AEC-4C45-8805-D1588B12B4EE}"/>
              </a:ext>
            </a:extLst>
          </p:cNvPr>
          <p:cNvSpPr>
            <a:spLocks noGrp="1"/>
          </p:cNvSpPr>
          <p:nvPr>
            <p:ph type="ctrTitle"/>
          </p:nvPr>
        </p:nvSpPr>
        <p:spPr>
          <a:xfrm>
            <a:off x="111407" y="3886201"/>
            <a:ext cx="11938000" cy="1613102"/>
          </a:xfrm>
        </p:spPr>
        <p:txBody>
          <a:bodyPr>
            <a:noAutofit/>
          </a:bodyPr>
          <a:lstStyle/>
          <a:p>
            <a:pPr algn="just"/>
            <a:r>
              <a:rPr lang="en-US" sz="2400" b="1" dirty="0">
                <a:latin typeface="Times New Roman" panose="02020603050405020304" pitchFamily="18" charset="0"/>
                <a:cs typeface="Times New Roman" panose="02020603050405020304" pitchFamily="18" charset="0"/>
              </a:rPr>
              <a:t>8.Matching concept- </a:t>
            </a:r>
            <a:r>
              <a:rPr lang="en-US" sz="2400" dirty="0">
                <a:latin typeface="Times New Roman" panose="02020603050405020304" pitchFamily="18" charset="0"/>
                <a:cs typeface="Times New Roman" panose="02020603050405020304" pitchFamily="18" charset="0"/>
              </a:rPr>
              <a:t>Matching concepts holds that the expenses incurred to generate revenue must be matched with the corresponding revenue generated. During matching expenses with revenue, the purpose of incurring expense should be considered .It helps in ascertaining profit of a period.</a:t>
            </a:r>
          </a:p>
        </p:txBody>
      </p:sp>
      <p:pic>
        <p:nvPicPr>
          <p:cNvPr id="20" name="Picture 3" descr="Calculator, pen, compass, money and a paper with graphs printed on it">
            <a:extLst>
              <a:ext uri="{FF2B5EF4-FFF2-40B4-BE49-F238E27FC236}">
                <a16:creationId xmlns:a16="http://schemas.microsoft.com/office/drawing/2014/main" id="{BF3113D4-E917-05FB-77B1-C525DB9D4023}"/>
              </a:ext>
            </a:extLst>
          </p:cNvPr>
          <p:cNvPicPr>
            <a:picLocks noChangeAspect="1"/>
          </p:cNvPicPr>
          <p:nvPr/>
        </p:nvPicPr>
        <p:blipFill rotWithShape="1">
          <a:blip r:embed="rId2"/>
          <a:srcRect t="16524" b="23139"/>
          <a:stretch/>
        </p:blipFill>
        <p:spPr>
          <a:xfrm>
            <a:off x="838201" y="10"/>
            <a:ext cx="10484412" cy="3811394"/>
          </a:xfrm>
          <a:custGeom>
            <a:avLst/>
            <a:gdLst/>
            <a:ahLst/>
            <a:cxnLst/>
            <a:rect l="l" t="t" r="r" b="b"/>
            <a:pathLst>
              <a:path w="10484412" h="3811404">
                <a:moveTo>
                  <a:pt x="0" y="3811403"/>
                </a:moveTo>
                <a:lnTo>
                  <a:pt x="10484412" y="3811403"/>
                </a:lnTo>
                <a:lnTo>
                  <a:pt x="10484412" y="3811404"/>
                </a:lnTo>
                <a:lnTo>
                  <a:pt x="0" y="3811404"/>
                </a:lnTo>
                <a:close/>
                <a:moveTo>
                  <a:pt x="181717" y="0"/>
                </a:moveTo>
                <a:lnTo>
                  <a:pt x="10224015" y="0"/>
                </a:lnTo>
                <a:cubicBezTo>
                  <a:pt x="10261561" y="45054"/>
                  <a:pt x="10301611" y="85103"/>
                  <a:pt x="10369193" y="110134"/>
                </a:cubicBezTo>
                <a:cubicBezTo>
                  <a:pt x="10321635" y="167704"/>
                  <a:pt x="10236530" y="182722"/>
                  <a:pt x="10173954" y="222771"/>
                </a:cubicBezTo>
                <a:cubicBezTo>
                  <a:pt x="10168948" y="255310"/>
                  <a:pt x="10269071" y="245298"/>
                  <a:pt x="10241537" y="317887"/>
                </a:cubicBezTo>
                <a:cubicBezTo>
                  <a:pt x="10206494" y="418008"/>
                  <a:pt x="10241537" y="528142"/>
                  <a:pt x="10071328" y="573196"/>
                </a:cubicBezTo>
                <a:cubicBezTo>
                  <a:pt x="10023770" y="668312"/>
                  <a:pt x="10008751" y="820997"/>
                  <a:pt x="10113880" y="913610"/>
                </a:cubicBezTo>
                <a:cubicBezTo>
                  <a:pt x="10271573" y="1048774"/>
                  <a:pt x="10244040" y="1138885"/>
                  <a:pt x="10036285" y="1216478"/>
                </a:cubicBezTo>
                <a:cubicBezTo>
                  <a:pt x="10011255" y="1226491"/>
                  <a:pt x="9978715" y="1231497"/>
                  <a:pt x="9966200" y="1256528"/>
                </a:cubicBezTo>
                <a:cubicBezTo>
                  <a:pt x="9986224" y="1289067"/>
                  <a:pt x="10031280" y="1281557"/>
                  <a:pt x="10063819" y="1289067"/>
                </a:cubicBezTo>
                <a:cubicBezTo>
                  <a:pt x="10211500" y="1324110"/>
                  <a:pt x="10214003" y="1324110"/>
                  <a:pt x="10176457" y="1441752"/>
                </a:cubicBezTo>
                <a:cubicBezTo>
                  <a:pt x="10163942" y="1476795"/>
                  <a:pt x="10188972" y="1491813"/>
                  <a:pt x="10211500" y="1511838"/>
                </a:cubicBezTo>
                <a:cubicBezTo>
                  <a:pt x="10296604" y="1591936"/>
                  <a:pt x="10296604" y="1594439"/>
                  <a:pt x="10206494" y="1664523"/>
                </a:cubicBezTo>
                <a:cubicBezTo>
                  <a:pt x="10181463" y="1684547"/>
                  <a:pt x="10163942" y="1704572"/>
                  <a:pt x="10151426" y="1732106"/>
                </a:cubicBezTo>
                <a:cubicBezTo>
                  <a:pt x="10128899" y="1782166"/>
                  <a:pt x="10128899" y="1822216"/>
                  <a:pt x="10208996" y="1847246"/>
                </a:cubicBezTo>
                <a:cubicBezTo>
                  <a:pt x="10266568" y="1864767"/>
                  <a:pt x="10296604" y="1884791"/>
                  <a:pt x="10299107" y="1939858"/>
                </a:cubicBezTo>
                <a:cubicBezTo>
                  <a:pt x="10299107" y="1987416"/>
                  <a:pt x="10306617" y="2017452"/>
                  <a:pt x="10244040" y="2037477"/>
                </a:cubicBezTo>
                <a:cubicBezTo>
                  <a:pt x="10193979" y="2054998"/>
                  <a:pt x="10178960" y="2090041"/>
                  <a:pt x="10183966" y="2130089"/>
                </a:cubicBezTo>
                <a:cubicBezTo>
                  <a:pt x="10193979" y="2230211"/>
                  <a:pt x="10126396" y="2287781"/>
                  <a:pt x="10013758" y="2335339"/>
                </a:cubicBezTo>
                <a:cubicBezTo>
                  <a:pt x="9908629" y="2377890"/>
                  <a:pt x="9813513" y="2437963"/>
                  <a:pt x="9715893" y="2493030"/>
                </a:cubicBezTo>
                <a:cubicBezTo>
                  <a:pt x="9605758" y="2553103"/>
                  <a:pt x="9480605" y="2590649"/>
                  <a:pt x="9347942" y="2623189"/>
                </a:cubicBezTo>
                <a:cubicBezTo>
                  <a:pt x="9370469" y="2665740"/>
                  <a:pt x="9453071" y="2640710"/>
                  <a:pt x="9460580" y="2700783"/>
                </a:cubicBezTo>
                <a:cubicBezTo>
                  <a:pt x="9255329" y="2753346"/>
                  <a:pt x="9060089" y="2833444"/>
                  <a:pt x="8827305" y="2855971"/>
                </a:cubicBezTo>
                <a:cubicBezTo>
                  <a:pt x="9015035" y="2843456"/>
                  <a:pt x="9182740" y="2908535"/>
                  <a:pt x="9360458" y="2926056"/>
                </a:cubicBezTo>
                <a:cubicBezTo>
                  <a:pt x="9377980" y="2961099"/>
                  <a:pt x="9337930" y="2951087"/>
                  <a:pt x="9322912" y="2958595"/>
                </a:cubicBezTo>
                <a:cubicBezTo>
                  <a:pt x="9307893" y="2963602"/>
                  <a:pt x="9287869" y="2966105"/>
                  <a:pt x="9285366" y="2991135"/>
                </a:cubicBezTo>
                <a:cubicBezTo>
                  <a:pt x="9370469" y="3023675"/>
                  <a:pt x="9478102" y="2998644"/>
                  <a:pt x="9565709" y="3033687"/>
                </a:cubicBezTo>
                <a:cubicBezTo>
                  <a:pt x="9543182" y="3083748"/>
                  <a:pt x="9468090" y="3056214"/>
                  <a:pt x="9435550" y="3096263"/>
                </a:cubicBezTo>
                <a:cubicBezTo>
                  <a:pt x="9518151" y="3101269"/>
                  <a:pt x="9593243" y="3103772"/>
                  <a:pt x="9668335" y="3113784"/>
                </a:cubicBezTo>
                <a:cubicBezTo>
                  <a:pt x="9725905" y="3121294"/>
                  <a:pt x="9740924" y="3163845"/>
                  <a:pt x="9700875" y="3193882"/>
                </a:cubicBezTo>
                <a:cubicBezTo>
                  <a:pt x="9665832" y="3221415"/>
                  <a:pt x="9613268" y="3223918"/>
                  <a:pt x="9565709" y="3236434"/>
                </a:cubicBezTo>
                <a:cubicBezTo>
                  <a:pt x="9232801" y="3319034"/>
                  <a:pt x="8882372" y="3351573"/>
                  <a:pt x="8529440" y="3364088"/>
                </a:cubicBezTo>
                <a:cubicBezTo>
                  <a:pt x="7961245" y="3386616"/>
                  <a:pt x="7393049" y="3394125"/>
                  <a:pt x="6827357" y="3419155"/>
                </a:cubicBezTo>
                <a:cubicBezTo>
                  <a:pt x="6481933" y="3434173"/>
                  <a:pt x="6136510" y="3456701"/>
                  <a:pt x="5788584" y="3456701"/>
                </a:cubicBezTo>
                <a:cubicBezTo>
                  <a:pt x="5415628" y="3456701"/>
                  <a:pt x="5042671" y="3464210"/>
                  <a:pt x="4669714" y="3411646"/>
                </a:cubicBezTo>
                <a:cubicBezTo>
                  <a:pt x="4479481" y="3384113"/>
                  <a:pt x="4279236" y="3396628"/>
                  <a:pt x="4086500" y="3376603"/>
                </a:cubicBezTo>
                <a:cubicBezTo>
                  <a:pt x="3793641" y="3346568"/>
                  <a:pt x="3500782" y="3306518"/>
                  <a:pt x="3210426" y="3256458"/>
                </a:cubicBezTo>
                <a:cubicBezTo>
                  <a:pt x="3117813" y="3241439"/>
                  <a:pt x="3007678" y="3231428"/>
                  <a:pt x="2937592" y="3166348"/>
                </a:cubicBezTo>
                <a:cubicBezTo>
                  <a:pt x="2824954" y="3211403"/>
                  <a:pt x="2757372" y="3131305"/>
                  <a:pt x="2669765" y="3106275"/>
                </a:cubicBezTo>
                <a:cubicBezTo>
                  <a:pt x="2634722" y="3096263"/>
                  <a:pt x="2592169" y="3081245"/>
                  <a:pt x="2597176" y="3048705"/>
                </a:cubicBezTo>
                <a:cubicBezTo>
                  <a:pt x="2604685" y="3006154"/>
                  <a:pt x="2654746" y="2978620"/>
                  <a:pt x="2702304" y="2986130"/>
                </a:cubicBezTo>
                <a:cubicBezTo>
                  <a:pt x="2849986" y="3011160"/>
                  <a:pt x="2985150" y="2948584"/>
                  <a:pt x="3137838" y="2956093"/>
                </a:cubicBezTo>
                <a:cubicBezTo>
                  <a:pt x="3005175" y="2933565"/>
                  <a:pt x="2872513" y="2908535"/>
                  <a:pt x="2739850" y="2886007"/>
                </a:cubicBezTo>
                <a:cubicBezTo>
                  <a:pt x="2940095" y="2863480"/>
                  <a:pt x="3132831" y="2896020"/>
                  <a:pt x="3328071" y="2913541"/>
                </a:cubicBezTo>
                <a:cubicBezTo>
                  <a:pt x="3390647" y="2921050"/>
                  <a:pt x="3485763" y="2968608"/>
                  <a:pt x="3503285" y="2898523"/>
                </a:cubicBezTo>
                <a:cubicBezTo>
                  <a:pt x="3513297" y="2850965"/>
                  <a:pt x="3410671" y="2850965"/>
                  <a:pt x="3350598" y="2838450"/>
                </a:cubicBezTo>
                <a:cubicBezTo>
                  <a:pt x="3090279" y="2785886"/>
                  <a:pt x="2824954" y="2758353"/>
                  <a:pt x="2562133" y="2725813"/>
                </a:cubicBezTo>
                <a:cubicBezTo>
                  <a:pt x="2537102" y="2723310"/>
                  <a:pt x="2504562" y="2725813"/>
                  <a:pt x="2487041" y="2715801"/>
                </a:cubicBezTo>
                <a:cubicBezTo>
                  <a:pt x="2354378" y="2633200"/>
                  <a:pt x="2184170" y="2608170"/>
                  <a:pt x="1998943" y="2548097"/>
                </a:cubicBezTo>
                <a:cubicBezTo>
                  <a:pt x="2116587" y="2515558"/>
                  <a:pt x="2196685" y="2575630"/>
                  <a:pt x="2294304" y="2560612"/>
                </a:cubicBezTo>
                <a:cubicBezTo>
                  <a:pt x="2196685" y="2498036"/>
                  <a:pt x="2079041" y="2488024"/>
                  <a:pt x="1978918" y="2455485"/>
                </a:cubicBezTo>
                <a:cubicBezTo>
                  <a:pt x="1906330" y="2430454"/>
                  <a:pt x="1635999" y="2357866"/>
                  <a:pt x="1595950" y="2335339"/>
                </a:cubicBezTo>
                <a:cubicBezTo>
                  <a:pt x="1473299" y="2267756"/>
                  <a:pt x="1315606" y="2237720"/>
                  <a:pt x="1215483" y="2145108"/>
                </a:cubicBezTo>
                <a:cubicBezTo>
                  <a:pt x="1145398" y="2080028"/>
                  <a:pt x="1025251" y="2095047"/>
                  <a:pt x="942649" y="2049992"/>
                </a:cubicBezTo>
                <a:cubicBezTo>
                  <a:pt x="912613" y="2004937"/>
                  <a:pt x="972686" y="1994925"/>
                  <a:pt x="992711" y="1969894"/>
                </a:cubicBezTo>
                <a:cubicBezTo>
                  <a:pt x="1020244" y="1939858"/>
                  <a:pt x="972686" y="1922337"/>
                  <a:pt x="960170" y="1884791"/>
                </a:cubicBezTo>
                <a:cubicBezTo>
                  <a:pt x="1117863" y="1922337"/>
                  <a:pt x="1268048" y="1944864"/>
                  <a:pt x="1448268" y="1957380"/>
                </a:cubicBezTo>
                <a:cubicBezTo>
                  <a:pt x="1390698" y="1897306"/>
                  <a:pt x="1318109" y="1927343"/>
                  <a:pt x="1270551" y="1904815"/>
                </a:cubicBezTo>
                <a:cubicBezTo>
                  <a:pt x="1238011" y="1889797"/>
                  <a:pt x="1190453" y="1884791"/>
                  <a:pt x="1200466" y="1849749"/>
                </a:cubicBezTo>
                <a:cubicBezTo>
                  <a:pt x="1207974" y="1822216"/>
                  <a:pt x="1248023" y="1824718"/>
                  <a:pt x="1278060" y="1827221"/>
                </a:cubicBezTo>
                <a:cubicBezTo>
                  <a:pt x="1393201" y="1834730"/>
                  <a:pt x="1503336" y="1834730"/>
                  <a:pt x="1615974" y="1764645"/>
                </a:cubicBezTo>
                <a:cubicBezTo>
                  <a:pt x="1338134" y="1669530"/>
                  <a:pt x="1015238" y="1717087"/>
                  <a:pt x="767434" y="1576917"/>
                </a:cubicBezTo>
                <a:cubicBezTo>
                  <a:pt x="802477" y="1531862"/>
                  <a:pt x="852539" y="1554390"/>
                  <a:pt x="890085" y="1559396"/>
                </a:cubicBezTo>
                <a:cubicBezTo>
                  <a:pt x="1132882" y="1591936"/>
                  <a:pt x="2003949" y="1514341"/>
                  <a:pt x="2129102" y="1556893"/>
                </a:cubicBezTo>
                <a:cubicBezTo>
                  <a:pt x="2204195" y="1584426"/>
                  <a:pt x="2286796" y="1594439"/>
                  <a:pt x="2369396" y="1576917"/>
                </a:cubicBezTo>
                <a:cubicBezTo>
                  <a:pt x="2469519" y="1554390"/>
                  <a:pt x="1881298" y="1519347"/>
                  <a:pt x="1746133" y="1421728"/>
                </a:cubicBezTo>
                <a:cubicBezTo>
                  <a:pt x="1678551" y="1374170"/>
                  <a:pt x="1082821" y="1146394"/>
                  <a:pt x="819999" y="1083817"/>
                </a:cubicBezTo>
                <a:cubicBezTo>
                  <a:pt x="857545" y="1041266"/>
                  <a:pt x="952662" y="1066296"/>
                  <a:pt x="940146" y="993707"/>
                </a:cubicBezTo>
                <a:cubicBezTo>
                  <a:pt x="794969" y="956162"/>
                  <a:pt x="627263" y="961168"/>
                  <a:pt x="459558" y="903598"/>
                </a:cubicBezTo>
                <a:cubicBezTo>
                  <a:pt x="537153" y="858543"/>
                  <a:pt x="622257" y="883573"/>
                  <a:pt x="699852" y="868556"/>
                </a:cubicBezTo>
                <a:cubicBezTo>
                  <a:pt x="657300" y="813489"/>
                  <a:pt x="582208" y="823500"/>
                  <a:pt x="522134" y="813489"/>
                </a:cubicBezTo>
                <a:cubicBezTo>
                  <a:pt x="464564" y="803476"/>
                  <a:pt x="349423" y="708360"/>
                  <a:pt x="374453" y="713367"/>
                </a:cubicBezTo>
                <a:cubicBezTo>
                  <a:pt x="607238" y="750912"/>
                  <a:pt x="842526" y="735895"/>
                  <a:pt x="1075312" y="773440"/>
                </a:cubicBezTo>
                <a:cubicBezTo>
                  <a:pt x="1152907" y="785955"/>
                  <a:pt x="1238011" y="810986"/>
                  <a:pt x="1275557" y="728385"/>
                </a:cubicBezTo>
                <a:cubicBezTo>
                  <a:pt x="1285569" y="703355"/>
                  <a:pt x="1278060" y="695846"/>
                  <a:pt x="1385692" y="725882"/>
                </a:cubicBezTo>
                <a:cubicBezTo>
                  <a:pt x="1425741" y="738397"/>
                  <a:pt x="1483311" y="750912"/>
                  <a:pt x="1525863" y="718373"/>
                </a:cubicBezTo>
                <a:cubicBezTo>
                  <a:pt x="1498330" y="678325"/>
                  <a:pt x="1445765" y="690839"/>
                  <a:pt x="1408219" y="680828"/>
                </a:cubicBezTo>
                <a:cubicBezTo>
                  <a:pt x="1305594" y="653294"/>
                  <a:pt x="922624" y="548166"/>
                  <a:pt x="825005" y="518129"/>
                </a:cubicBezTo>
                <a:cubicBezTo>
                  <a:pt x="619754" y="453051"/>
                  <a:pt x="492098" y="475578"/>
                  <a:pt x="286846" y="405492"/>
                </a:cubicBezTo>
                <a:cubicBezTo>
                  <a:pt x="356932" y="407995"/>
                  <a:pt x="336907" y="380462"/>
                  <a:pt x="406993" y="380462"/>
                </a:cubicBezTo>
                <a:cubicBezTo>
                  <a:pt x="437030" y="380462"/>
                  <a:pt x="472073" y="372954"/>
                  <a:pt x="472073" y="342917"/>
                </a:cubicBezTo>
                <a:cubicBezTo>
                  <a:pt x="472073" y="315384"/>
                  <a:pt x="104123" y="170207"/>
                  <a:pt x="156686" y="155188"/>
                </a:cubicBezTo>
                <a:cubicBezTo>
                  <a:pt x="301865" y="115140"/>
                  <a:pt x="667312" y="227777"/>
                  <a:pt x="579705" y="175213"/>
                </a:cubicBezTo>
                <a:cubicBezTo>
                  <a:pt x="447042" y="92613"/>
                  <a:pt x="427018" y="77594"/>
                  <a:pt x="326895" y="67583"/>
                </a:cubicBezTo>
                <a:cubicBezTo>
                  <a:pt x="296858" y="62576"/>
                  <a:pt x="244294" y="35043"/>
                  <a:pt x="181717" y="0"/>
                </a:cubicBezTo>
                <a:close/>
              </a:path>
            </a:pathLst>
          </a:custGeom>
        </p:spPr>
      </p:pic>
    </p:spTree>
    <p:extLst>
      <p:ext uri="{BB962C8B-B14F-4D97-AF65-F5344CB8AC3E}">
        <p14:creationId xmlns:p14="http://schemas.microsoft.com/office/powerpoint/2010/main" val="1176024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 name="Picture 3" descr="Calculator, pen, compass, money and a paper with graphs printed on it">
            <a:extLst>
              <a:ext uri="{FF2B5EF4-FFF2-40B4-BE49-F238E27FC236}">
                <a16:creationId xmlns:a16="http://schemas.microsoft.com/office/drawing/2014/main" id="{BF3113D4-E917-05FB-77B1-C525DB9D4023}"/>
              </a:ext>
            </a:extLst>
          </p:cNvPr>
          <p:cNvPicPr>
            <a:picLocks noChangeAspect="1"/>
          </p:cNvPicPr>
          <p:nvPr/>
        </p:nvPicPr>
        <p:blipFill rotWithShape="1">
          <a:blip r:embed="rId2">
            <a:alphaModFix amt="50000"/>
          </a:blip>
          <a:srcRect r="-1" b="6615"/>
          <a:stretch/>
        </p:blipFill>
        <p:spPr>
          <a:xfrm>
            <a:off x="20" y="10"/>
            <a:ext cx="12188931" cy="6857990"/>
          </a:xfrm>
          <a:prstGeom prst="rect">
            <a:avLst/>
          </a:prstGeom>
        </p:spPr>
      </p:pic>
      <p:sp>
        <p:nvSpPr>
          <p:cNvPr id="2" name="Title 1">
            <a:extLst>
              <a:ext uri="{FF2B5EF4-FFF2-40B4-BE49-F238E27FC236}">
                <a16:creationId xmlns:a16="http://schemas.microsoft.com/office/drawing/2014/main" id="{A0D942DF-6AEC-4C45-8805-D1588B12B4EE}"/>
              </a:ext>
            </a:extLst>
          </p:cNvPr>
          <p:cNvSpPr>
            <a:spLocks noGrp="1"/>
          </p:cNvSpPr>
          <p:nvPr>
            <p:ph type="ctrTitle"/>
          </p:nvPr>
        </p:nvSpPr>
        <p:spPr>
          <a:xfrm>
            <a:off x="1422273" y="1658112"/>
            <a:ext cx="9659112" cy="3063240"/>
          </a:xfrm>
        </p:spPr>
        <p:txBody>
          <a:bodyPr>
            <a:normAutofit fontScale="90000"/>
          </a:bodyPr>
          <a:lstStyle/>
          <a:p>
            <a:pPr algn="just"/>
            <a:r>
              <a:rPr lang="en-US" sz="3100" dirty="0">
                <a:solidFill>
                  <a:srgbClr val="FFFFFF"/>
                </a:solidFill>
                <a:latin typeface="Times New Roman" panose="02020603050405020304" pitchFamily="18" charset="0"/>
                <a:cs typeface="Times New Roman" panose="02020603050405020304" pitchFamily="18" charset="0"/>
              </a:rPr>
              <a:t>Accounting principles are general decision rules used in recognition and measurement of accounting events. Accounting principles ensure the uniformity and clarity in accounting practices and develops understanding of business. These principles are related with the theory and procedure of accounting and acts as a basis of conduct. The accounting principles can be classified into two categories namely concepts and conventions.</a:t>
            </a:r>
          </a:p>
        </p:txBody>
      </p:sp>
    </p:spTree>
    <p:extLst>
      <p:ext uri="{BB962C8B-B14F-4D97-AF65-F5344CB8AC3E}">
        <p14:creationId xmlns:p14="http://schemas.microsoft.com/office/powerpoint/2010/main" val="3943208222"/>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942DF-6AEC-4C45-8805-D1588B12B4EE}"/>
              </a:ext>
            </a:extLst>
          </p:cNvPr>
          <p:cNvSpPr>
            <a:spLocks noGrp="1"/>
          </p:cNvSpPr>
          <p:nvPr>
            <p:ph type="ctrTitle"/>
          </p:nvPr>
        </p:nvSpPr>
        <p:spPr>
          <a:xfrm>
            <a:off x="0" y="3752850"/>
            <a:ext cx="11938000" cy="2743200"/>
          </a:xfrm>
        </p:spPr>
        <p:txBody>
          <a:bodyPr>
            <a:noAutofit/>
          </a:bodyPr>
          <a:lstStyle/>
          <a:p>
            <a:pPr algn="l"/>
            <a:r>
              <a:rPr lang="en-US" sz="2800" b="1" dirty="0">
                <a:latin typeface="Times New Roman" panose="02020603050405020304" pitchFamily="18" charset="0"/>
                <a:cs typeface="Times New Roman" panose="02020603050405020304" pitchFamily="18" charset="0"/>
              </a:rPr>
              <a:t>Accounting Concepts</a:t>
            </a:r>
            <a:br>
              <a:rPr lang="en-US" sz="2800" b="1"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Accounting concepts are basic assumptions and conditions upon which accounting are based. </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The details of accounting concepts are as following:</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pic>
        <p:nvPicPr>
          <p:cNvPr id="20" name="Picture 3" descr="Calculator, pen, compass, money and a paper with graphs printed on it">
            <a:extLst>
              <a:ext uri="{FF2B5EF4-FFF2-40B4-BE49-F238E27FC236}">
                <a16:creationId xmlns:a16="http://schemas.microsoft.com/office/drawing/2014/main" id="{BF3113D4-E917-05FB-77B1-C525DB9D4023}"/>
              </a:ext>
            </a:extLst>
          </p:cNvPr>
          <p:cNvPicPr>
            <a:picLocks noChangeAspect="1"/>
          </p:cNvPicPr>
          <p:nvPr/>
        </p:nvPicPr>
        <p:blipFill rotWithShape="1">
          <a:blip r:embed="rId2"/>
          <a:srcRect t="16524" b="23139"/>
          <a:stretch/>
        </p:blipFill>
        <p:spPr>
          <a:xfrm>
            <a:off x="1685926" y="0"/>
            <a:ext cx="7705724" cy="3895715"/>
          </a:xfrm>
          <a:custGeom>
            <a:avLst/>
            <a:gdLst/>
            <a:ahLst/>
            <a:cxnLst/>
            <a:rect l="l" t="t" r="r" b="b"/>
            <a:pathLst>
              <a:path w="10484412" h="3811404">
                <a:moveTo>
                  <a:pt x="0" y="3811403"/>
                </a:moveTo>
                <a:lnTo>
                  <a:pt x="10484412" y="3811403"/>
                </a:lnTo>
                <a:lnTo>
                  <a:pt x="10484412" y="3811404"/>
                </a:lnTo>
                <a:lnTo>
                  <a:pt x="0" y="3811404"/>
                </a:lnTo>
                <a:close/>
                <a:moveTo>
                  <a:pt x="181717" y="0"/>
                </a:moveTo>
                <a:lnTo>
                  <a:pt x="10224015" y="0"/>
                </a:lnTo>
                <a:cubicBezTo>
                  <a:pt x="10261561" y="45054"/>
                  <a:pt x="10301611" y="85103"/>
                  <a:pt x="10369193" y="110134"/>
                </a:cubicBezTo>
                <a:cubicBezTo>
                  <a:pt x="10321635" y="167704"/>
                  <a:pt x="10236530" y="182722"/>
                  <a:pt x="10173954" y="222771"/>
                </a:cubicBezTo>
                <a:cubicBezTo>
                  <a:pt x="10168948" y="255310"/>
                  <a:pt x="10269071" y="245298"/>
                  <a:pt x="10241537" y="317887"/>
                </a:cubicBezTo>
                <a:cubicBezTo>
                  <a:pt x="10206494" y="418008"/>
                  <a:pt x="10241537" y="528142"/>
                  <a:pt x="10071328" y="573196"/>
                </a:cubicBezTo>
                <a:cubicBezTo>
                  <a:pt x="10023770" y="668312"/>
                  <a:pt x="10008751" y="820997"/>
                  <a:pt x="10113880" y="913610"/>
                </a:cubicBezTo>
                <a:cubicBezTo>
                  <a:pt x="10271573" y="1048774"/>
                  <a:pt x="10244040" y="1138885"/>
                  <a:pt x="10036285" y="1216478"/>
                </a:cubicBezTo>
                <a:cubicBezTo>
                  <a:pt x="10011255" y="1226491"/>
                  <a:pt x="9978715" y="1231497"/>
                  <a:pt x="9966200" y="1256528"/>
                </a:cubicBezTo>
                <a:cubicBezTo>
                  <a:pt x="9986224" y="1289067"/>
                  <a:pt x="10031280" y="1281557"/>
                  <a:pt x="10063819" y="1289067"/>
                </a:cubicBezTo>
                <a:cubicBezTo>
                  <a:pt x="10211500" y="1324110"/>
                  <a:pt x="10214003" y="1324110"/>
                  <a:pt x="10176457" y="1441752"/>
                </a:cubicBezTo>
                <a:cubicBezTo>
                  <a:pt x="10163942" y="1476795"/>
                  <a:pt x="10188972" y="1491813"/>
                  <a:pt x="10211500" y="1511838"/>
                </a:cubicBezTo>
                <a:cubicBezTo>
                  <a:pt x="10296604" y="1591936"/>
                  <a:pt x="10296604" y="1594439"/>
                  <a:pt x="10206494" y="1664523"/>
                </a:cubicBezTo>
                <a:cubicBezTo>
                  <a:pt x="10181463" y="1684547"/>
                  <a:pt x="10163942" y="1704572"/>
                  <a:pt x="10151426" y="1732106"/>
                </a:cubicBezTo>
                <a:cubicBezTo>
                  <a:pt x="10128899" y="1782166"/>
                  <a:pt x="10128899" y="1822216"/>
                  <a:pt x="10208996" y="1847246"/>
                </a:cubicBezTo>
                <a:cubicBezTo>
                  <a:pt x="10266568" y="1864767"/>
                  <a:pt x="10296604" y="1884791"/>
                  <a:pt x="10299107" y="1939858"/>
                </a:cubicBezTo>
                <a:cubicBezTo>
                  <a:pt x="10299107" y="1987416"/>
                  <a:pt x="10306617" y="2017452"/>
                  <a:pt x="10244040" y="2037477"/>
                </a:cubicBezTo>
                <a:cubicBezTo>
                  <a:pt x="10193979" y="2054998"/>
                  <a:pt x="10178960" y="2090041"/>
                  <a:pt x="10183966" y="2130089"/>
                </a:cubicBezTo>
                <a:cubicBezTo>
                  <a:pt x="10193979" y="2230211"/>
                  <a:pt x="10126396" y="2287781"/>
                  <a:pt x="10013758" y="2335339"/>
                </a:cubicBezTo>
                <a:cubicBezTo>
                  <a:pt x="9908629" y="2377890"/>
                  <a:pt x="9813513" y="2437963"/>
                  <a:pt x="9715893" y="2493030"/>
                </a:cubicBezTo>
                <a:cubicBezTo>
                  <a:pt x="9605758" y="2553103"/>
                  <a:pt x="9480605" y="2590649"/>
                  <a:pt x="9347942" y="2623189"/>
                </a:cubicBezTo>
                <a:cubicBezTo>
                  <a:pt x="9370469" y="2665740"/>
                  <a:pt x="9453071" y="2640710"/>
                  <a:pt x="9460580" y="2700783"/>
                </a:cubicBezTo>
                <a:cubicBezTo>
                  <a:pt x="9255329" y="2753346"/>
                  <a:pt x="9060089" y="2833444"/>
                  <a:pt x="8827305" y="2855971"/>
                </a:cubicBezTo>
                <a:cubicBezTo>
                  <a:pt x="9015035" y="2843456"/>
                  <a:pt x="9182740" y="2908535"/>
                  <a:pt x="9360458" y="2926056"/>
                </a:cubicBezTo>
                <a:cubicBezTo>
                  <a:pt x="9377980" y="2961099"/>
                  <a:pt x="9337930" y="2951087"/>
                  <a:pt x="9322912" y="2958595"/>
                </a:cubicBezTo>
                <a:cubicBezTo>
                  <a:pt x="9307893" y="2963602"/>
                  <a:pt x="9287869" y="2966105"/>
                  <a:pt x="9285366" y="2991135"/>
                </a:cubicBezTo>
                <a:cubicBezTo>
                  <a:pt x="9370469" y="3023675"/>
                  <a:pt x="9478102" y="2998644"/>
                  <a:pt x="9565709" y="3033687"/>
                </a:cubicBezTo>
                <a:cubicBezTo>
                  <a:pt x="9543182" y="3083748"/>
                  <a:pt x="9468090" y="3056214"/>
                  <a:pt x="9435550" y="3096263"/>
                </a:cubicBezTo>
                <a:cubicBezTo>
                  <a:pt x="9518151" y="3101269"/>
                  <a:pt x="9593243" y="3103772"/>
                  <a:pt x="9668335" y="3113784"/>
                </a:cubicBezTo>
                <a:cubicBezTo>
                  <a:pt x="9725905" y="3121294"/>
                  <a:pt x="9740924" y="3163845"/>
                  <a:pt x="9700875" y="3193882"/>
                </a:cubicBezTo>
                <a:cubicBezTo>
                  <a:pt x="9665832" y="3221415"/>
                  <a:pt x="9613268" y="3223918"/>
                  <a:pt x="9565709" y="3236434"/>
                </a:cubicBezTo>
                <a:cubicBezTo>
                  <a:pt x="9232801" y="3319034"/>
                  <a:pt x="8882372" y="3351573"/>
                  <a:pt x="8529440" y="3364088"/>
                </a:cubicBezTo>
                <a:cubicBezTo>
                  <a:pt x="7961245" y="3386616"/>
                  <a:pt x="7393049" y="3394125"/>
                  <a:pt x="6827357" y="3419155"/>
                </a:cubicBezTo>
                <a:cubicBezTo>
                  <a:pt x="6481933" y="3434173"/>
                  <a:pt x="6136510" y="3456701"/>
                  <a:pt x="5788584" y="3456701"/>
                </a:cubicBezTo>
                <a:cubicBezTo>
                  <a:pt x="5415628" y="3456701"/>
                  <a:pt x="5042671" y="3464210"/>
                  <a:pt x="4669714" y="3411646"/>
                </a:cubicBezTo>
                <a:cubicBezTo>
                  <a:pt x="4479481" y="3384113"/>
                  <a:pt x="4279236" y="3396628"/>
                  <a:pt x="4086500" y="3376603"/>
                </a:cubicBezTo>
                <a:cubicBezTo>
                  <a:pt x="3793641" y="3346568"/>
                  <a:pt x="3500782" y="3306518"/>
                  <a:pt x="3210426" y="3256458"/>
                </a:cubicBezTo>
                <a:cubicBezTo>
                  <a:pt x="3117813" y="3241439"/>
                  <a:pt x="3007678" y="3231428"/>
                  <a:pt x="2937592" y="3166348"/>
                </a:cubicBezTo>
                <a:cubicBezTo>
                  <a:pt x="2824954" y="3211403"/>
                  <a:pt x="2757372" y="3131305"/>
                  <a:pt x="2669765" y="3106275"/>
                </a:cubicBezTo>
                <a:cubicBezTo>
                  <a:pt x="2634722" y="3096263"/>
                  <a:pt x="2592169" y="3081245"/>
                  <a:pt x="2597176" y="3048705"/>
                </a:cubicBezTo>
                <a:cubicBezTo>
                  <a:pt x="2604685" y="3006154"/>
                  <a:pt x="2654746" y="2978620"/>
                  <a:pt x="2702304" y="2986130"/>
                </a:cubicBezTo>
                <a:cubicBezTo>
                  <a:pt x="2849986" y="3011160"/>
                  <a:pt x="2985150" y="2948584"/>
                  <a:pt x="3137838" y="2956093"/>
                </a:cubicBezTo>
                <a:cubicBezTo>
                  <a:pt x="3005175" y="2933565"/>
                  <a:pt x="2872513" y="2908535"/>
                  <a:pt x="2739850" y="2886007"/>
                </a:cubicBezTo>
                <a:cubicBezTo>
                  <a:pt x="2940095" y="2863480"/>
                  <a:pt x="3132831" y="2896020"/>
                  <a:pt x="3328071" y="2913541"/>
                </a:cubicBezTo>
                <a:cubicBezTo>
                  <a:pt x="3390647" y="2921050"/>
                  <a:pt x="3485763" y="2968608"/>
                  <a:pt x="3503285" y="2898523"/>
                </a:cubicBezTo>
                <a:cubicBezTo>
                  <a:pt x="3513297" y="2850965"/>
                  <a:pt x="3410671" y="2850965"/>
                  <a:pt x="3350598" y="2838450"/>
                </a:cubicBezTo>
                <a:cubicBezTo>
                  <a:pt x="3090279" y="2785886"/>
                  <a:pt x="2824954" y="2758353"/>
                  <a:pt x="2562133" y="2725813"/>
                </a:cubicBezTo>
                <a:cubicBezTo>
                  <a:pt x="2537102" y="2723310"/>
                  <a:pt x="2504562" y="2725813"/>
                  <a:pt x="2487041" y="2715801"/>
                </a:cubicBezTo>
                <a:cubicBezTo>
                  <a:pt x="2354378" y="2633200"/>
                  <a:pt x="2184170" y="2608170"/>
                  <a:pt x="1998943" y="2548097"/>
                </a:cubicBezTo>
                <a:cubicBezTo>
                  <a:pt x="2116587" y="2515558"/>
                  <a:pt x="2196685" y="2575630"/>
                  <a:pt x="2294304" y="2560612"/>
                </a:cubicBezTo>
                <a:cubicBezTo>
                  <a:pt x="2196685" y="2498036"/>
                  <a:pt x="2079041" y="2488024"/>
                  <a:pt x="1978918" y="2455485"/>
                </a:cubicBezTo>
                <a:cubicBezTo>
                  <a:pt x="1906330" y="2430454"/>
                  <a:pt x="1635999" y="2357866"/>
                  <a:pt x="1595950" y="2335339"/>
                </a:cubicBezTo>
                <a:cubicBezTo>
                  <a:pt x="1473299" y="2267756"/>
                  <a:pt x="1315606" y="2237720"/>
                  <a:pt x="1215483" y="2145108"/>
                </a:cubicBezTo>
                <a:cubicBezTo>
                  <a:pt x="1145398" y="2080028"/>
                  <a:pt x="1025251" y="2095047"/>
                  <a:pt x="942649" y="2049992"/>
                </a:cubicBezTo>
                <a:cubicBezTo>
                  <a:pt x="912613" y="2004937"/>
                  <a:pt x="972686" y="1994925"/>
                  <a:pt x="992711" y="1969894"/>
                </a:cubicBezTo>
                <a:cubicBezTo>
                  <a:pt x="1020244" y="1939858"/>
                  <a:pt x="972686" y="1922337"/>
                  <a:pt x="960170" y="1884791"/>
                </a:cubicBezTo>
                <a:cubicBezTo>
                  <a:pt x="1117863" y="1922337"/>
                  <a:pt x="1268048" y="1944864"/>
                  <a:pt x="1448268" y="1957380"/>
                </a:cubicBezTo>
                <a:cubicBezTo>
                  <a:pt x="1390698" y="1897306"/>
                  <a:pt x="1318109" y="1927343"/>
                  <a:pt x="1270551" y="1904815"/>
                </a:cubicBezTo>
                <a:cubicBezTo>
                  <a:pt x="1238011" y="1889797"/>
                  <a:pt x="1190453" y="1884791"/>
                  <a:pt x="1200466" y="1849749"/>
                </a:cubicBezTo>
                <a:cubicBezTo>
                  <a:pt x="1207974" y="1822216"/>
                  <a:pt x="1248023" y="1824718"/>
                  <a:pt x="1278060" y="1827221"/>
                </a:cubicBezTo>
                <a:cubicBezTo>
                  <a:pt x="1393201" y="1834730"/>
                  <a:pt x="1503336" y="1834730"/>
                  <a:pt x="1615974" y="1764645"/>
                </a:cubicBezTo>
                <a:cubicBezTo>
                  <a:pt x="1338134" y="1669530"/>
                  <a:pt x="1015238" y="1717087"/>
                  <a:pt x="767434" y="1576917"/>
                </a:cubicBezTo>
                <a:cubicBezTo>
                  <a:pt x="802477" y="1531862"/>
                  <a:pt x="852539" y="1554390"/>
                  <a:pt x="890085" y="1559396"/>
                </a:cubicBezTo>
                <a:cubicBezTo>
                  <a:pt x="1132882" y="1591936"/>
                  <a:pt x="2003949" y="1514341"/>
                  <a:pt x="2129102" y="1556893"/>
                </a:cubicBezTo>
                <a:cubicBezTo>
                  <a:pt x="2204195" y="1584426"/>
                  <a:pt x="2286796" y="1594439"/>
                  <a:pt x="2369396" y="1576917"/>
                </a:cubicBezTo>
                <a:cubicBezTo>
                  <a:pt x="2469519" y="1554390"/>
                  <a:pt x="1881298" y="1519347"/>
                  <a:pt x="1746133" y="1421728"/>
                </a:cubicBezTo>
                <a:cubicBezTo>
                  <a:pt x="1678551" y="1374170"/>
                  <a:pt x="1082821" y="1146394"/>
                  <a:pt x="819999" y="1083817"/>
                </a:cubicBezTo>
                <a:cubicBezTo>
                  <a:pt x="857545" y="1041266"/>
                  <a:pt x="952662" y="1066296"/>
                  <a:pt x="940146" y="993707"/>
                </a:cubicBezTo>
                <a:cubicBezTo>
                  <a:pt x="794969" y="956162"/>
                  <a:pt x="627263" y="961168"/>
                  <a:pt x="459558" y="903598"/>
                </a:cubicBezTo>
                <a:cubicBezTo>
                  <a:pt x="537153" y="858543"/>
                  <a:pt x="622257" y="883573"/>
                  <a:pt x="699852" y="868556"/>
                </a:cubicBezTo>
                <a:cubicBezTo>
                  <a:pt x="657300" y="813489"/>
                  <a:pt x="582208" y="823500"/>
                  <a:pt x="522134" y="813489"/>
                </a:cubicBezTo>
                <a:cubicBezTo>
                  <a:pt x="464564" y="803476"/>
                  <a:pt x="349423" y="708360"/>
                  <a:pt x="374453" y="713367"/>
                </a:cubicBezTo>
                <a:cubicBezTo>
                  <a:pt x="607238" y="750912"/>
                  <a:pt x="842526" y="735895"/>
                  <a:pt x="1075312" y="773440"/>
                </a:cubicBezTo>
                <a:cubicBezTo>
                  <a:pt x="1152907" y="785955"/>
                  <a:pt x="1238011" y="810986"/>
                  <a:pt x="1275557" y="728385"/>
                </a:cubicBezTo>
                <a:cubicBezTo>
                  <a:pt x="1285569" y="703355"/>
                  <a:pt x="1278060" y="695846"/>
                  <a:pt x="1385692" y="725882"/>
                </a:cubicBezTo>
                <a:cubicBezTo>
                  <a:pt x="1425741" y="738397"/>
                  <a:pt x="1483311" y="750912"/>
                  <a:pt x="1525863" y="718373"/>
                </a:cubicBezTo>
                <a:cubicBezTo>
                  <a:pt x="1498330" y="678325"/>
                  <a:pt x="1445765" y="690839"/>
                  <a:pt x="1408219" y="680828"/>
                </a:cubicBezTo>
                <a:cubicBezTo>
                  <a:pt x="1305594" y="653294"/>
                  <a:pt x="922624" y="548166"/>
                  <a:pt x="825005" y="518129"/>
                </a:cubicBezTo>
                <a:cubicBezTo>
                  <a:pt x="619754" y="453051"/>
                  <a:pt x="492098" y="475578"/>
                  <a:pt x="286846" y="405492"/>
                </a:cubicBezTo>
                <a:cubicBezTo>
                  <a:pt x="356932" y="407995"/>
                  <a:pt x="336907" y="380462"/>
                  <a:pt x="406993" y="380462"/>
                </a:cubicBezTo>
                <a:cubicBezTo>
                  <a:pt x="437030" y="380462"/>
                  <a:pt x="472073" y="372954"/>
                  <a:pt x="472073" y="342917"/>
                </a:cubicBezTo>
                <a:cubicBezTo>
                  <a:pt x="472073" y="315384"/>
                  <a:pt x="104123" y="170207"/>
                  <a:pt x="156686" y="155188"/>
                </a:cubicBezTo>
                <a:cubicBezTo>
                  <a:pt x="301865" y="115140"/>
                  <a:pt x="667312" y="227777"/>
                  <a:pt x="579705" y="175213"/>
                </a:cubicBezTo>
                <a:cubicBezTo>
                  <a:pt x="447042" y="92613"/>
                  <a:pt x="427018" y="77594"/>
                  <a:pt x="326895" y="67583"/>
                </a:cubicBezTo>
                <a:cubicBezTo>
                  <a:pt x="296858" y="62576"/>
                  <a:pt x="244294" y="35043"/>
                  <a:pt x="181717" y="0"/>
                </a:cubicBezTo>
                <a:close/>
              </a:path>
            </a:pathLst>
          </a:custGeom>
        </p:spPr>
      </p:pic>
    </p:spTree>
    <p:extLst>
      <p:ext uri="{BB962C8B-B14F-4D97-AF65-F5344CB8AC3E}">
        <p14:creationId xmlns:p14="http://schemas.microsoft.com/office/powerpoint/2010/main" val="696465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942DF-6AEC-4C45-8805-D1588B12B4EE}"/>
              </a:ext>
            </a:extLst>
          </p:cNvPr>
          <p:cNvSpPr>
            <a:spLocks noGrp="1"/>
          </p:cNvSpPr>
          <p:nvPr>
            <p:ph type="ctrTitle"/>
          </p:nvPr>
        </p:nvSpPr>
        <p:spPr>
          <a:xfrm>
            <a:off x="125476" y="2752531"/>
            <a:ext cx="11938000" cy="3265714"/>
          </a:xfrm>
        </p:spPr>
        <p:txBody>
          <a:bodyPr>
            <a:noAutofit/>
          </a:bodyPr>
          <a:lstStyle/>
          <a:p>
            <a:pPr algn="just"/>
            <a:r>
              <a:rPr lang="en-US" sz="2400" b="1" dirty="0">
                <a:latin typeface="Times New Roman" panose="02020603050405020304" pitchFamily="18" charset="0"/>
                <a:cs typeface="Times New Roman" panose="02020603050405020304" pitchFamily="18" charset="0"/>
              </a:rPr>
              <a:t>1.Business Entity Concept- </a:t>
            </a:r>
            <a:r>
              <a:rPr lang="en-US" sz="2400" dirty="0">
                <a:latin typeface="Times New Roman" panose="02020603050405020304" pitchFamily="18" charset="0"/>
                <a:cs typeface="Times New Roman" panose="02020603050405020304" pitchFamily="18" charset="0"/>
              </a:rPr>
              <a:t>Business entity concept assumes that business is distinct from its owners and business and owner are two separate entities. Therefore, transactions between the proprietor and the business are recorded separately in the books of accounts. If a business withdraws goods of rupees 50,000 from his business, it would be treated as transaction and would be recorded in the books of accounts as transaction between the business and its owner. As a result of this concepts accounts which are maintained represent only financial status of business and not that of its owner. This concept is applicable to every type of organization.</a:t>
            </a:r>
          </a:p>
        </p:txBody>
      </p:sp>
      <p:pic>
        <p:nvPicPr>
          <p:cNvPr id="20" name="Picture 3" descr="Calculator, pen, compass, money and a paper with graphs printed on it">
            <a:extLst>
              <a:ext uri="{FF2B5EF4-FFF2-40B4-BE49-F238E27FC236}">
                <a16:creationId xmlns:a16="http://schemas.microsoft.com/office/drawing/2014/main" id="{BF3113D4-E917-05FB-77B1-C525DB9D4023}"/>
              </a:ext>
            </a:extLst>
          </p:cNvPr>
          <p:cNvPicPr>
            <a:picLocks noChangeAspect="1"/>
          </p:cNvPicPr>
          <p:nvPr/>
        </p:nvPicPr>
        <p:blipFill rotWithShape="1">
          <a:blip r:embed="rId2"/>
          <a:srcRect t="16524" b="23139"/>
          <a:stretch/>
        </p:blipFill>
        <p:spPr>
          <a:xfrm>
            <a:off x="838201" y="10"/>
            <a:ext cx="10484412" cy="3811394"/>
          </a:xfrm>
          <a:custGeom>
            <a:avLst/>
            <a:gdLst/>
            <a:ahLst/>
            <a:cxnLst/>
            <a:rect l="l" t="t" r="r" b="b"/>
            <a:pathLst>
              <a:path w="10484412" h="3811404">
                <a:moveTo>
                  <a:pt x="0" y="3811403"/>
                </a:moveTo>
                <a:lnTo>
                  <a:pt x="10484412" y="3811403"/>
                </a:lnTo>
                <a:lnTo>
                  <a:pt x="10484412" y="3811404"/>
                </a:lnTo>
                <a:lnTo>
                  <a:pt x="0" y="3811404"/>
                </a:lnTo>
                <a:close/>
                <a:moveTo>
                  <a:pt x="181717" y="0"/>
                </a:moveTo>
                <a:lnTo>
                  <a:pt x="10224015" y="0"/>
                </a:lnTo>
                <a:cubicBezTo>
                  <a:pt x="10261561" y="45054"/>
                  <a:pt x="10301611" y="85103"/>
                  <a:pt x="10369193" y="110134"/>
                </a:cubicBezTo>
                <a:cubicBezTo>
                  <a:pt x="10321635" y="167704"/>
                  <a:pt x="10236530" y="182722"/>
                  <a:pt x="10173954" y="222771"/>
                </a:cubicBezTo>
                <a:cubicBezTo>
                  <a:pt x="10168948" y="255310"/>
                  <a:pt x="10269071" y="245298"/>
                  <a:pt x="10241537" y="317887"/>
                </a:cubicBezTo>
                <a:cubicBezTo>
                  <a:pt x="10206494" y="418008"/>
                  <a:pt x="10241537" y="528142"/>
                  <a:pt x="10071328" y="573196"/>
                </a:cubicBezTo>
                <a:cubicBezTo>
                  <a:pt x="10023770" y="668312"/>
                  <a:pt x="10008751" y="820997"/>
                  <a:pt x="10113880" y="913610"/>
                </a:cubicBezTo>
                <a:cubicBezTo>
                  <a:pt x="10271573" y="1048774"/>
                  <a:pt x="10244040" y="1138885"/>
                  <a:pt x="10036285" y="1216478"/>
                </a:cubicBezTo>
                <a:cubicBezTo>
                  <a:pt x="10011255" y="1226491"/>
                  <a:pt x="9978715" y="1231497"/>
                  <a:pt x="9966200" y="1256528"/>
                </a:cubicBezTo>
                <a:cubicBezTo>
                  <a:pt x="9986224" y="1289067"/>
                  <a:pt x="10031280" y="1281557"/>
                  <a:pt x="10063819" y="1289067"/>
                </a:cubicBezTo>
                <a:cubicBezTo>
                  <a:pt x="10211500" y="1324110"/>
                  <a:pt x="10214003" y="1324110"/>
                  <a:pt x="10176457" y="1441752"/>
                </a:cubicBezTo>
                <a:cubicBezTo>
                  <a:pt x="10163942" y="1476795"/>
                  <a:pt x="10188972" y="1491813"/>
                  <a:pt x="10211500" y="1511838"/>
                </a:cubicBezTo>
                <a:cubicBezTo>
                  <a:pt x="10296604" y="1591936"/>
                  <a:pt x="10296604" y="1594439"/>
                  <a:pt x="10206494" y="1664523"/>
                </a:cubicBezTo>
                <a:cubicBezTo>
                  <a:pt x="10181463" y="1684547"/>
                  <a:pt x="10163942" y="1704572"/>
                  <a:pt x="10151426" y="1732106"/>
                </a:cubicBezTo>
                <a:cubicBezTo>
                  <a:pt x="10128899" y="1782166"/>
                  <a:pt x="10128899" y="1822216"/>
                  <a:pt x="10208996" y="1847246"/>
                </a:cubicBezTo>
                <a:cubicBezTo>
                  <a:pt x="10266568" y="1864767"/>
                  <a:pt x="10296604" y="1884791"/>
                  <a:pt x="10299107" y="1939858"/>
                </a:cubicBezTo>
                <a:cubicBezTo>
                  <a:pt x="10299107" y="1987416"/>
                  <a:pt x="10306617" y="2017452"/>
                  <a:pt x="10244040" y="2037477"/>
                </a:cubicBezTo>
                <a:cubicBezTo>
                  <a:pt x="10193979" y="2054998"/>
                  <a:pt x="10178960" y="2090041"/>
                  <a:pt x="10183966" y="2130089"/>
                </a:cubicBezTo>
                <a:cubicBezTo>
                  <a:pt x="10193979" y="2230211"/>
                  <a:pt x="10126396" y="2287781"/>
                  <a:pt x="10013758" y="2335339"/>
                </a:cubicBezTo>
                <a:cubicBezTo>
                  <a:pt x="9908629" y="2377890"/>
                  <a:pt x="9813513" y="2437963"/>
                  <a:pt x="9715893" y="2493030"/>
                </a:cubicBezTo>
                <a:cubicBezTo>
                  <a:pt x="9605758" y="2553103"/>
                  <a:pt x="9480605" y="2590649"/>
                  <a:pt x="9347942" y="2623189"/>
                </a:cubicBezTo>
                <a:cubicBezTo>
                  <a:pt x="9370469" y="2665740"/>
                  <a:pt x="9453071" y="2640710"/>
                  <a:pt x="9460580" y="2700783"/>
                </a:cubicBezTo>
                <a:cubicBezTo>
                  <a:pt x="9255329" y="2753346"/>
                  <a:pt x="9060089" y="2833444"/>
                  <a:pt x="8827305" y="2855971"/>
                </a:cubicBezTo>
                <a:cubicBezTo>
                  <a:pt x="9015035" y="2843456"/>
                  <a:pt x="9182740" y="2908535"/>
                  <a:pt x="9360458" y="2926056"/>
                </a:cubicBezTo>
                <a:cubicBezTo>
                  <a:pt x="9377980" y="2961099"/>
                  <a:pt x="9337930" y="2951087"/>
                  <a:pt x="9322912" y="2958595"/>
                </a:cubicBezTo>
                <a:cubicBezTo>
                  <a:pt x="9307893" y="2963602"/>
                  <a:pt x="9287869" y="2966105"/>
                  <a:pt x="9285366" y="2991135"/>
                </a:cubicBezTo>
                <a:cubicBezTo>
                  <a:pt x="9370469" y="3023675"/>
                  <a:pt x="9478102" y="2998644"/>
                  <a:pt x="9565709" y="3033687"/>
                </a:cubicBezTo>
                <a:cubicBezTo>
                  <a:pt x="9543182" y="3083748"/>
                  <a:pt x="9468090" y="3056214"/>
                  <a:pt x="9435550" y="3096263"/>
                </a:cubicBezTo>
                <a:cubicBezTo>
                  <a:pt x="9518151" y="3101269"/>
                  <a:pt x="9593243" y="3103772"/>
                  <a:pt x="9668335" y="3113784"/>
                </a:cubicBezTo>
                <a:cubicBezTo>
                  <a:pt x="9725905" y="3121294"/>
                  <a:pt x="9740924" y="3163845"/>
                  <a:pt x="9700875" y="3193882"/>
                </a:cubicBezTo>
                <a:cubicBezTo>
                  <a:pt x="9665832" y="3221415"/>
                  <a:pt x="9613268" y="3223918"/>
                  <a:pt x="9565709" y="3236434"/>
                </a:cubicBezTo>
                <a:cubicBezTo>
                  <a:pt x="9232801" y="3319034"/>
                  <a:pt x="8882372" y="3351573"/>
                  <a:pt x="8529440" y="3364088"/>
                </a:cubicBezTo>
                <a:cubicBezTo>
                  <a:pt x="7961245" y="3386616"/>
                  <a:pt x="7393049" y="3394125"/>
                  <a:pt x="6827357" y="3419155"/>
                </a:cubicBezTo>
                <a:cubicBezTo>
                  <a:pt x="6481933" y="3434173"/>
                  <a:pt x="6136510" y="3456701"/>
                  <a:pt x="5788584" y="3456701"/>
                </a:cubicBezTo>
                <a:cubicBezTo>
                  <a:pt x="5415628" y="3456701"/>
                  <a:pt x="5042671" y="3464210"/>
                  <a:pt x="4669714" y="3411646"/>
                </a:cubicBezTo>
                <a:cubicBezTo>
                  <a:pt x="4479481" y="3384113"/>
                  <a:pt x="4279236" y="3396628"/>
                  <a:pt x="4086500" y="3376603"/>
                </a:cubicBezTo>
                <a:cubicBezTo>
                  <a:pt x="3793641" y="3346568"/>
                  <a:pt x="3500782" y="3306518"/>
                  <a:pt x="3210426" y="3256458"/>
                </a:cubicBezTo>
                <a:cubicBezTo>
                  <a:pt x="3117813" y="3241439"/>
                  <a:pt x="3007678" y="3231428"/>
                  <a:pt x="2937592" y="3166348"/>
                </a:cubicBezTo>
                <a:cubicBezTo>
                  <a:pt x="2824954" y="3211403"/>
                  <a:pt x="2757372" y="3131305"/>
                  <a:pt x="2669765" y="3106275"/>
                </a:cubicBezTo>
                <a:cubicBezTo>
                  <a:pt x="2634722" y="3096263"/>
                  <a:pt x="2592169" y="3081245"/>
                  <a:pt x="2597176" y="3048705"/>
                </a:cubicBezTo>
                <a:cubicBezTo>
                  <a:pt x="2604685" y="3006154"/>
                  <a:pt x="2654746" y="2978620"/>
                  <a:pt x="2702304" y="2986130"/>
                </a:cubicBezTo>
                <a:cubicBezTo>
                  <a:pt x="2849986" y="3011160"/>
                  <a:pt x="2985150" y="2948584"/>
                  <a:pt x="3137838" y="2956093"/>
                </a:cubicBezTo>
                <a:cubicBezTo>
                  <a:pt x="3005175" y="2933565"/>
                  <a:pt x="2872513" y="2908535"/>
                  <a:pt x="2739850" y="2886007"/>
                </a:cubicBezTo>
                <a:cubicBezTo>
                  <a:pt x="2940095" y="2863480"/>
                  <a:pt x="3132831" y="2896020"/>
                  <a:pt x="3328071" y="2913541"/>
                </a:cubicBezTo>
                <a:cubicBezTo>
                  <a:pt x="3390647" y="2921050"/>
                  <a:pt x="3485763" y="2968608"/>
                  <a:pt x="3503285" y="2898523"/>
                </a:cubicBezTo>
                <a:cubicBezTo>
                  <a:pt x="3513297" y="2850965"/>
                  <a:pt x="3410671" y="2850965"/>
                  <a:pt x="3350598" y="2838450"/>
                </a:cubicBezTo>
                <a:cubicBezTo>
                  <a:pt x="3090279" y="2785886"/>
                  <a:pt x="2824954" y="2758353"/>
                  <a:pt x="2562133" y="2725813"/>
                </a:cubicBezTo>
                <a:cubicBezTo>
                  <a:pt x="2537102" y="2723310"/>
                  <a:pt x="2504562" y="2725813"/>
                  <a:pt x="2487041" y="2715801"/>
                </a:cubicBezTo>
                <a:cubicBezTo>
                  <a:pt x="2354378" y="2633200"/>
                  <a:pt x="2184170" y="2608170"/>
                  <a:pt x="1998943" y="2548097"/>
                </a:cubicBezTo>
                <a:cubicBezTo>
                  <a:pt x="2116587" y="2515558"/>
                  <a:pt x="2196685" y="2575630"/>
                  <a:pt x="2294304" y="2560612"/>
                </a:cubicBezTo>
                <a:cubicBezTo>
                  <a:pt x="2196685" y="2498036"/>
                  <a:pt x="2079041" y="2488024"/>
                  <a:pt x="1978918" y="2455485"/>
                </a:cubicBezTo>
                <a:cubicBezTo>
                  <a:pt x="1906330" y="2430454"/>
                  <a:pt x="1635999" y="2357866"/>
                  <a:pt x="1595950" y="2335339"/>
                </a:cubicBezTo>
                <a:cubicBezTo>
                  <a:pt x="1473299" y="2267756"/>
                  <a:pt x="1315606" y="2237720"/>
                  <a:pt x="1215483" y="2145108"/>
                </a:cubicBezTo>
                <a:cubicBezTo>
                  <a:pt x="1145398" y="2080028"/>
                  <a:pt x="1025251" y="2095047"/>
                  <a:pt x="942649" y="2049992"/>
                </a:cubicBezTo>
                <a:cubicBezTo>
                  <a:pt x="912613" y="2004937"/>
                  <a:pt x="972686" y="1994925"/>
                  <a:pt x="992711" y="1969894"/>
                </a:cubicBezTo>
                <a:cubicBezTo>
                  <a:pt x="1020244" y="1939858"/>
                  <a:pt x="972686" y="1922337"/>
                  <a:pt x="960170" y="1884791"/>
                </a:cubicBezTo>
                <a:cubicBezTo>
                  <a:pt x="1117863" y="1922337"/>
                  <a:pt x="1268048" y="1944864"/>
                  <a:pt x="1448268" y="1957380"/>
                </a:cubicBezTo>
                <a:cubicBezTo>
                  <a:pt x="1390698" y="1897306"/>
                  <a:pt x="1318109" y="1927343"/>
                  <a:pt x="1270551" y="1904815"/>
                </a:cubicBezTo>
                <a:cubicBezTo>
                  <a:pt x="1238011" y="1889797"/>
                  <a:pt x="1190453" y="1884791"/>
                  <a:pt x="1200466" y="1849749"/>
                </a:cubicBezTo>
                <a:cubicBezTo>
                  <a:pt x="1207974" y="1822216"/>
                  <a:pt x="1248023" y="1824718"/>
                  <a:pt x="1278060" y="1827221"/>
                </a:cubicBezTo>
                <a:cubicBezTo>
                  <a:pt x="1393201" y="1834730"/>
                  <a:pt x="1503336" y="1834730"/>
                  <a:pt x="1615974" y="1764645"/>
                </a:cubicBezTo>
                <a:cubicBezTo>
                  <a:pt x="1338134" y="1669530"/>
                  <a:pt x="1015238" y="1717087"/>
                  <a:pt x="767434" y="1576917"/>
                </a:cubicBezTo>
                <a:cubicBezTo>
                  <a:pt x="802477" y="1531862"/>
                  <a:pt x="852539" y="1554390"/>
                  <a:pt x="890085" y="1559396"/>
                </a:cubicBezTo>
                <a:cubicBezTo>
                  <a:pt x="1132882" y="1591936"/>
                  <a:pt x="2003949" y="1514341"/>
                  <a:pt x="2129102" y="1556893"/>
                </a:cubicBezTo>
                <a:cubicBezTo>
                  <a:pt x="2204195" y="1584426"/>
                  <a:pt x="2286796" y="1594439"/>
                  <a:pt x="2369396" y="1576917"/>
                </a:cubicBezTo>
                <a:cubicBezTo>
                  <a:pt x="2469519" y="1554390"/>
                  <a:pt x="1881298" y="1519347"/>
                  <a:pt x="1746133" y="1421728"/>
                </a:cubicBezTo>
                <a:cubicBezTo>
                  <a:pt x="1678551" y="1374170"/>
                  <a:pt x="1082821" y="1146394"/>
                  <a:pt x="819999" y="1083817"/>
                </a:cubicBezTo>
                <a:cubicBezTo>
                  <a:pt x="857545" y="1041266"/>
                  <a:pt x="952662" y="1066296"/>
                  <a:pt x="940146" y="993707"/>
                </a:cubicBezTo>
                <a:cubicBezTo>
                  <a:pt x="794969" y="956162"/>
                  <a:pt x="627263" y="961168"/>
                  <a:pt x="459558" y="903598"/>
                </a:cubicBezTo>
                <a:cubicBezTo>
                  <a:pt x="537153" y="858543"/>
                  <a:pt x="622257" y="883573"/>
                  <a:pt x="699852" y="868556"/>
                </a:cubicBezTo>
                <a:cubicBezTo>
                  <a:pt x="657300" y="813489"/>
                  <a:pt x="582208" y="823500"/>
                  <a:pt x="522134" y="813489"/>
                </a:cubicBezTo>
                <a:cubicBezTo>
                  <a:pt x="464564" y="803476"/>
                  <a:pt x="349423" y="708360"/>
                  <a:pt x="374453" y="713367"/>
                </a:cubicBezTo>
                <a:cubicBezTo>
                  <a:pt x="607238" y="750912"/>
                  <a:pt x="842526" y="735895"/>
                  <a:pt x="1075312" y="773440"/>
                </a:cubicBezTo>
                <a:cubicBezTo>
                  <a:pt x="1152907" y="785955"/>
                  <a:pt x="1238011" y="810986"/>
                  <a:pt x="1275557" y="728385"/>
                </a:cubicBezTo>
                <a:cubicBezTo>
                  <a:pt x="1285569" y="703355"/>
                  <a:pt x="1278060" y="695846"/>
                  <a:pt x="1385692" y="725882"/>
                </a:cubicBezTo>
                <a:cubicBezTo>
                  <a:pt x="1425741" y="738397"/>
                  <a:pt x="1483311" y="750912"/>
                  <a:pt x="1525863" y="718373"/>
                </a:cubicBezTo>
                <a:cubicBezTo>
                  <a:pt x="1498330" y="678325"/>
                  <a:pt x="1445765" y="690839"/>
                  <a:pt x="1408219" y="680828"/>
                </a:cubicBezTo>
                <a:cubicBezTo>
                  <a:pt x="1305594" y="653294"/>
                  <a:pt x="922624" y="548166"/>
                  <a:pt x="825005" y="518129"/>
                </a:cubicBezTo>
                <a:cubicBezTo>
                  <a:pt x="619754" y="453051"/>
                  <a:pt x="492098" y="475578"/>
                  <a:pt x="286846" y="405492"/>
                </a:cubicBezTo>
                <a:cubicBezTo>
                  <a:pt x="356932" y="407995"/>
                  <a:pt x="336907" y="380462"/>
                  <a:pt x="406993" y="380462"/>
                </a:cubicBezTo>
                <a:cubicBezTo>
                  <a:pt x="437030" y="380462"/>
                  <a:pt x="472073" y="372954"/>
                  <a:pt x="472073" y="342917"/>
                </a:cubicBezTo>
                <a:cubicBezTo>
                  <a:pt x="472073" y="315384"/>
                  <a:pt x="104123" y="170207"/>
                  <a:pt x="156686" y="155188"/>
                </a:cubicBezTo>
                <a:cubicBezTo>
                  <a:pt x="301865" y="115140"/>
                  <a:pt x="667312" y="227777"/>
                  <a:pt x="579705" y="175213"/>
                </a:cubicBezTo>
                <a:cubicBezTo>
                  <a:pt x="447042" y="92613"/>
                  <a:pt x="427018" y="77594"/>
                  <a:pt x="326895" y="67583"/>
                </a:cubicBezTo>
                <a:cubicBezTo>
                  <a:pt x="296858" y="62576"/>
                  <a:pt x="244294" y="35043"/>
                  <a:pt x="181717" y="0"/>
                </a:cubicBezTo>
                <a:close/>
              </a:path>
            </a:pathLst>
          </a:custGeom>
        </p:spPr>
      </p:pic>
    </p:spTree>
    <p:extLst>
      <p:ext uri="{BB962C8B-B14F-4D97-AF65-F5344CB8AC3E}">
        <p14:creationId xmlns:p14="http://schemas.microsoft.com/office/powerpoint/2010/main" val="645695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942DF-6AEC-4C45-8805-D1588B12B4EE}"/>
              </a:ext>
            </a:extLst>
          </p:cNvPr>
          <p:cNvSpPr>
            <a:spLocks noGrp="1"/>
          </p:cNvSpPr>
          <p:nvPr>
            <p:ph type="ctrTitle"/>
          </p:nvPr>
        </p:nvSpPr>
        <p:spPr>
          <a:xfrm>
            <a:off x="125476" y="3638551"/>
            <a:ext cx="11938000" cy="2146429"/>
          </a:xfrm>
        </p:spPr>
        <p:txBody>
          <a:bodyPr>
            <a:noAutofit/>
          </a:bodyPr>
          <a:lstStyle/>
          <a:p>
            <a:pPr algn="just"/>
            <a:r>
              <a:rPr lang="en-US" sz="2400" b="1" dirty="0">
                <a:latin typeface="Times New Roman" panose="02020603050405020304" pitchFamily="18" charset="0"/>
                <a:cs typeface="Times New Roman" panose="02020603050405020304" pitchFamily="18" charset="0"/>
              </a:rPr>
              <a:t>2.Going Concern Concept- </a:t>
            </a:r>
            <a:r>
              <a:rPr lang="en-US" sz="2400" dirty="0">
                <a:latin typeface="Times New Roman" panose="02020603050405020304" pitchFamily="18" charset="0"/>
                <a:cs typeface="Times New Roman" panose="02020603050405020304" pitchFamily="18" charset="0"/>
              </a:rPr>
              <a:t>This concept assumes that the business unit has a perpetual succession, and the business enterprise will continue to exist in the absence of any contrary evidence. Due to separate entity concept sale value of an asset is not taken in consideration. This concept establishes the basis for many of the valuations and allocations in accounting and motivates investors to commit their money to enterprise. If the accountant believes that the business is going to be liquidated, then the resources could be reported at their current values.</a:t>
            </a:r>
          </a:p>
        </p:txBody>
      </p:sp>
      <p:pic>
        <p:nvPicPr>
          <p:cNvPr id="20" name="Picture 3" descr="Calculator, pen, compass, money and a paper with graphs printed on it">
            <a:extLst>
              <a:ext uri="{FF2B5EF4-FFF2-40B4-BE49-F238E27FC236}">
                <a16:creationId xmlns:a16="http://schemas.microsoft.com/office/drawing/2014/main" id="{BF3113D4-E917-05FB-77B1-C525DB9D4023}"/>
              </a:ext>
            </a:extLst>
          </p:cNvPr>
          <p:cNvPicPr>
            <a:picLocks noChangeAspect="1"/>
          </p:cNvPicPr>
          <p:nvPr/>
        </p:nvPicPr>
        <p:blipFill rotWithShape="1">
          <a:blip r:embed="rId2"/>
          <a:srcRect t="16524" b="23139"/>
          <a:stretch/>
        </p:blipFill>
        <p:spPr>
          <a:xfrm>
            <a:off x="838201" y="10"/>
            <a:ext cx="10484412" cy="3811394"/>
          </a:xfrm>
          <a:custGeom>
            <a:avLst/>
            <a:gdLst/>
            <a:ahLst/>
            <a:cxnLst/>
            <a:rect l="l" t="t" r="r" b="b"/>
            <a:pathLst>
              <a:path w="10484412" h="3811404">
                <a:moveTo>
                  <a:pt x="0" y="3811403"/>
                </a:moveTo>
                <a:lnTo>
                  <a:pt x="10484412" y="3811403"/>
                </a:lnTo>
                <a:lnTo>
                  <a:pt x="10484412" y="3811404"/>
                </a:lnTo>
                <a:lnTo>
                  <a:pt x="0" y="3811404"/>
                </a:lnTo>
                <a:close/>
                <a:moveTo>
                  <a:pt x="181717" y="0"/>
                </a:moveTo>
                <a:lnTo>
                  <a:pt x="10224015" y="0"/>
                </a:lnTo>
                <a:cubicBezTo>
                  <a:pt x="10261561" y="45054"/>
                  <a:pt x="10301611" y="85103"/>
                  <a:pt x="10369193" y="110134"/>
                </a:cubicBezTo>
                <a:cubicBezTo>
                  <a:pt x="10321635" y="167704"/>
                  <a:pt x="10236530" y="182722"/>
                  <a:pt x="10173954" y="222771"/>
                </a:cubicBezTo>
                <a:cubicBezTo>
                  <a:pt x="10168948" y="255310"/>
                  <a:pt x="10269071" y="245298"/>
                  <a:pt x="10241537" y="317887"/>
                </a:cubicBezTo>
                <a:cubicBezTo>
                  <a:pt x="10206494" y="418008"/>
                  <a:pt x="10241537" y="528142"/>
                  <a:pt x="10071328" y="573196"/>
                </a:cubicBezTo>
                <a:cubicBezTo>
                  <a:pt x="10023770" y="668312"/>
                  <a:pt x="10008751" y="820997"/>
                  <a:pt x="10113880" y="913610"/>
                </a:cubicBezTo>
                <a:cubicBezTo>
                  <a:pt x="10271573" y="1048774"/>
                  <a:pt x="10244040" y="1138885"/>
                  <a:pt x="10036285" y="1216478"/>
                </a:cubicBezTo>
                <a:cubicBezTo>
                  <a:pt x="10011255" y="1226491"/>
                  <a:pt x="9978715" y="1231497"/>
                  <a:pt x="9966200" y="1256528"/>
                </a:cubicBezTo>
                <a:cubicBezTo>
                  <a:pt x="9986224" y="1289067"/>
                  <a:pt x="10031280" y="1281557"/>
                  <a:pt x="10063819" y="1289067"/>
                </a:cubicBezTo>
                <a:cubicBezTo>
                  <a:pt x="10211500" y="1324110"/>
                  <a:pt x="10214003" y="1324110"/>
                  <a:pt x="10176457" y="1441752"/>
                </a:cubicBezTo>
                <a:cubicBezTo>
                  <a:pt x="10163942" y="1476795"/>
                  <a:pt x="10188972" y="1491813"/>
                  <a:pt x="10211500" y="1511838"/>
                </a:cubicBezTo>
                <a:cubicBezTo>
                  <a:pt x="10296604" y="1591936"/>
                  <a:pt x="10296604" y="1594439"/>
                  <a:pt x="10206494" y="1664523"/>
                </a:cubicBezTo>
                <a:cubicBezTo>
                  <a:pt x="10181463" y="1684547"/>
                  <a:pt x="10163942" y="1704572"/>
                  <a:pt x="10151426" y="1732106"/>
                </a:cubicBezTo>
                <a:cubicBezTo>
                  <a:pt x="10128899" y="1782166"/>
                  <a:pt x="10128899" y="1822216"/>
                  <a:pt x="10208996" y="1847246"/>
                </a:cubicBezTo>
                <a:cubicBezTo>
                  <a:pt x="10266568" y="1864767"/>
                  <a:pt x="10296604" y="1884791"/>
                  <a:pt x="10299107" y="1939858"/>
                </a:cubicBezTo>
                <a:cubicBezTo>
                  <a:pt x="10299107" y="1987416"/>
                  <a:pt x="10306617" y="2017452"/>
                  <a:pt x="10244040" y="2037477"/>
                </a:cubicBezTo>
                <a:cubicBezTo>
                  <a:pt x="10193979" y="2054998"/>
                  <a:pt x="10178960" y="2090041"/>
                  <a:pt x="10183966" y="2130089"/>
                </a:cubicBezTo>
                <a:cubicBezTo>
                  <a:pt x="10193979" y="2230211"/>
                  <a:pt x="10126396" y="2287781"/>
                  <a:pt x="10013758" y="2335339"/>
                </a:cubicBezTo>
                <a:cubicBezTo>
                  <a:pt x="9908629" y="2377890"/>
                  <a:pt x="9813513" y="2437963"/>
                  <a:pt x="9715893" y="2493030"/>
                </a:cubicBezTo>
                <a:cubicBezTo>
                  <a:pt x="9605758" y="2553103"/>
                  <a:pt x="9480605" y="2590649"/>
                  <a:pt x="9347942" y="2623189"/>
                </a:cubicBezTo>
                <a:cubicBezTo>
                  <a:pt x="9370469" y="2665740"/>
                  <a:pt x="9453071" y="2640710"/>
                  <a:pt x="9460580" y="2700783"/>
                </a:cubicBezTo>
                <a:cubicBezTo>
                  <a:pt x="9255329" y="2753346"/>
                  <a:pt x="9060089" y="2833444"/>
                  <a:pt x="8827305" y="2855971"/>
                </a:cubicBezTo>
                <a:cubicBezTo>
                  <a:pt x="9015035" y="2843456"/>
                  <a:pt x="9182740" y="2908535"/>
                  <a:pt x="9360458" y="2926056"/>
                </a:cubicBezTo>
                <a:cubicBezTo>
                  <a:pt x="9377980" y="2961099"/>
                  <a:pt x="9337930" y="2951087"/>
                  <a:pt x="9322912" y="2958595"/>
                </a:cubicBezTo>
                <a:cubicBezTo>
                  <a:pt x="9307893" y="2963602"/>
                  <a:pt x="9287869" y="2966105"/>
                  <a:pt x="9285366" y="2991135"/>
                </a:cubicBezTo>
                <a:cubicBezTo>
                  <a:pt x="9370469" y="3023675"/>
                  <a:pt x="9478102" y="2998644"/>
                  <a:pt x="9565709" y="3033687"/>
                </a:cubicBezTo>
                <a:cubicBezTo>
                  <a:pt x="9543182" y="3083748"/>
                  <a:pt x="9468090" y="3056214"/>
                  <a:pt x="9435550" y="3096263"/>
                </a:cubicBezTo>
                <a:cubicBezTo>
                  <a:pt x="9518151" y="3101269"/>
                  <a:pt x="9593243" y="3103772"/>
                  <a:pt x="9668335" y="3113784"/>
                </a:cubicBezTo>
                <a:cubicBezTo>
                  <a:pt x="9725905" y="3121294"/>
                  <a:pt x="9740924" y="3163845"/>
                  <a:pt x="9700875" y="3193882"/>
                </a:cubicBezTo>
                <a:cubicBezTo>
                  <a:pt x="9665832" y="3221415"/>
                  <a:pt x="9613268" y="3223918"/>
                  <a:pt x="9565709" y="3236434"/>
                </a:cubicBezTo>
                <a:cubicBezTo>
                  <a:pt x="9232801" y="3319034"/>
                  <a:pt x="8882372" y="3351573"/>
                  <a:pt x="8529440" y="3364088"/>
                </a:cubicBezTo>
                <a:cubicBezTo>
                  <a:pt x="7961245" y="3386616"/>
                  <a:pt x="7393049" y="3394125"/>
                  <a:pt x="6827357" y="3419155"/>
                </a:cubicBezTo>
                <a:cubicBezTo>
                  <a:pt x="6481933" y="3434173"/>
                  <a:pt x="6136510" y="3456701"/>
                  <a:pt x="5788584" y="3456701"/>
                </a:cubicBezTo>
                <a:cubicBezTo>
                  <a:pt x="5415628" y="3456701"/>
                  <a:pt x="5042671" y="3464210"/>
                  <a:pt x="4669714" y="3411646"/>
                </a:cubicBezTo>
                <a:cubicBezTo>
                  <a:pt x="4479481" y="3384113"/>
                  <a:pt x="4279236" y="3396628"/>
                  <a:pt x="4086500" y="3376603"/>
                </a:cubicBezTo>
                <a:cubicBezTo>
                  <a:pt x="3793641" y="3346568"/>
                  <a:pt x="3500782" y="3306518"/>
                  <a:pt x="3210426" y="3256458"/>
                </a:cubicBezTo>
                <a:cubicBezTo>
                  <a:pt x="3117813" y="3241439"/>
                  <a:pt x="3007678" y="3231428"/>
                  <a:pt x="2937592" y="3166348"/>
                </a:cubicBezTo>
                <a:cubicBezTo>
                  <a:pt x="2824954" y="3211403"/>
                  <a:pt x="2757372" y="3131305"/>
                  <a:pt x="2669765" y="3106275"/>
                </a:cubicBezTo>
                <a:cubicBezTo>
                  <a:pt x="2634722" y="3096263"/>
                  <a:pt x="2592169" y="3081245"/>
                  <a:pt x="2597176" y="3048705"/>
                </a:cubicBezTo>
                <a:cubicBezTo>
                  <a:pt x="2604685" y="3006154"/>
                  <a:pt x="2654746" y="2978620"/>
                  <a:pt x="2702304" y="2986130"/>
                </a:cubicBezTo>
                <a:cubicBezTo>
                  <a:pt x="2849986" y="3011160"/>
                  <a:pt x="2985150" y="2948584"/>
                  <a:pt x="3137838" y="2956093"/>
                </a:cubicBezTo>
                <a:cubicBezTo>
                  <a:pt x="3005175" y="2933565"/>
                  <a:pt x="2872513" y="2908535"/>
                  <a:pt x="2739850" y="2886007"/>
                </a:cubicBezTo>
                <a:cubicBezTo>
                  <a:pt x="2940095" y="2863480"/>
                  <a:pt x="3132831" y="2896020"/>
                  <a:pt x="3328071" y="2913541"/>
                </a:cubicBezTo>
                <a:cubicBezTo>
                  <a:pt x="3390647" y="2921050"/>
                  <a:pt x="3485763" y="2968608"/>
                  <a:pt x="3503285" y="2898523"/>
                </a:cubicBezTo>
                <a:cubicBezTo>
                  <a:pt x="3513297" y="2850965"/>
                  <a:pt x="3410671" y="2850965"/>
                  <a:pt x="3350598" y="2838450"/>
                </a:cubicBezTo>
                <a:cubicBezTo>
                  <a:pt x="3090279" y="2785886"/>
                  <a:pt x="2824954" y="2758353"/>
                  <a:pt x="2562133" y="2725813"/>
                </a:cubicBezTo>
                <a:cubicBezTo>
                  <a:pt x="2537102" y="2723310"/>
                  <a:pt x="2504562" y="2725813"/>
                  <a:pt x="2487041" y="2715801"/>
                </a:cubicBezTo>
                <a:cubicBezTo>
                  <a:pt x="2354378" y="2633200"/>
                  <a:pt x="2184170" y="2608170"/>
                  <a:pt x="1998943" y="2548097"/>
                </a:cubicBezTo>
                <a:cubicBezTo>
                  <a:pt x="2116587" y="2515558"/>
                  <a:pt x="2196685" y="2575630"/>
                  <a:pt x="2294304" y="2560612"/>
                </a:cubicBezTo>
                <a:cubicBezTo>
                  <a:pt x="2196685" y="2498036"/>
                  <a:pt x="2079041" y="2488024"/>
                  <a:pt x="1978918" y="2455485"/>
                </a:cubicBezTo>
                <a:cubicBezTo>
                  <a:pt x="1906330" y="2430454"/>
                  <a:pt x="1635999" y="2357866"/>
                  <a:pt x="1595950" y="2335339"/>
                </a:cubicBezTo>
                <a:cubicBezTo>
                  <a:pt x="1473299" y="2267756"/>
                  <a:pt x="1315606" y="2237720"/>
                  <a:pt x="1215483" y="2145108"/>
                </a:cubicBezTo>
                <a:cubicBezTo>
                  <a:pt x="1145398" y="2080028"/>
                  <a:pt x="1025251" y="2095047"/>
                  <a:pt x="942649" y="2049992"/>
                </a:cubicBezTo>
                <a:cubicBezTo>
                  <a:pt x="912613" y="2004937"/>
                  <a:pt x="972686" y="1994925"/>
                  <a:pt x="992711" y="1969894"/>
                </a:cubicBezTo>
                <a:cubicBezTo>
                  <a:pt x="1020244" y="1939858"/>
                  <a:pt x="972686" y="1922337"/>
                  <a:pt x="960170" y="1884791"/>
                </a:cubicBezTo>
                <a:cubicBezTo>
                  <a:pt x="1117863" y="1922337"/>
                  <a:pt x="1268048" y="1944864"/>
                  <a:pt x="1448268" y="1957380"/>
                </a:cubicBezTo>
                <a:cubicBezTo>
                  <a:pt x="1390698" y="1897306"/>
                  <a:pt x="1318109" y="1927343"/>
                  <a:pt x="1270551" y="1904815"/>
                </a:cubicBezTo>
                <a:cubicBezTo>
                  <a:pt x="1238011" y="1889797"/>
                  <a:pt x="1190453" y="1884791"/>
                  <a:pt x="1200466" y="1849749"/>
                </a:cubicBezTo>
                <a:cubicBezTo>
                  <a:pt x="1207974" y="1822216"/>
                  <a:pt x="1248023" y="1824718"/>
                  <a:pt x="1278060" y="1827221"/>
                </a:cubicBezTo>
                <a:cubicBezTo>
                  <a:pt x="1393201" y="1834730"/>
                  <a:pt x="1503336" y="1834730"/>
                  <a:pt x="1615974" y="1764645"/>
                </a:cubicBezTo>
                <a:cubicBezTo>
                  <a:pt x="1338134" y="1669530"/>
                  <a:pt x="1015238" y="1717087"/>
                  <a:pt x="767434" y="1576917"/>
                </a:cubicBezTo>
                <a:cubicBezTo>
                  <a:pt x="802477" y="1531862"/>
                  <a:pt x="852539" y="1554390"/>
                  <a:pt x="890085" y="1559396"/>
                </a:cubicBezTo>
                <a:cubicBezTo>
                  <a:pt x="1132882" y="1591936"/>
                  <a:pt x="2003949" y="1514341"/>
                  <a:pt x="2129102" y="1556893"/>
                </a:cubicBezTo>
                <a:cubicBezTo>
                  <a:pt x="2204195" y="1584426"/>
                  <a:pt x="2286796" y="1594439"/>
                  <a:pt x="2369396" y="1576917"/>
                </a:cubicBezTo>
                <a:cubicBezTo>
                  <a:pt x="2469519" y="1554390"/>
                  <a:pt x="1881298" y="1519347"/>
                  <a:pt x="1746133" y="1421728"/>
                </a:cubicBezTo>
                <a:cubicBezTo>
                  <a:pt x="1678551" y="1374170"/>
                  <a:pt x="1082821" y="1146394"/>
                  <a:pt x="819999" y="1083817"/>
                </a:cubicBezTo>
                <a:cubicBezTo>
                  <a:pt x="857545" y="1041266"/>
                  <a:pt x="952662" y="1066296"/>
                  <a:pt x="940146" y="993707"/>
                </a:cubicBezTo>
                <a:cubicBezTo>
                  <a:pt x="794969" y="956162"/>
                  <a:pt x="627263" y="961168"/>
                  <a:pt x="459558" y="903598"/>
                </a:cubicBezTo>
                <a:cubicBezTo>
                  <a:pt x="537153" y="858543"/>
                  <a:pt x="622257" y="883573"/>
                  <a:pt x="699852" y="868556"/>
                </a:cubicBezTo>
                <a:cubicBezTo>
                  <a:pt x="657300" y="813489"/>
                  <a:pt x="582208" y="823500"/>
                  <a:pt x="522134" y="813489"/>
                </a:cubicBezTo>
                <a:cubicBezTo>
                  <a:pt x="464564" y="803476"/>
                  <a:pt x="349423" y="708360"/>
                  <a:pt x="374453" y="713367"/>
                </a:cubicBezTo>
                <a:cubicBezTo>
                  <a:pt x="607238" y="750912"/>
                  <a:pt x="842526" y="735895"/>
                  <a:pt x="1075312" y="773440"/>
                </a:cubicBezTo>
                <a:cubicBezTo>
                  <a:pt x="1152907" y="785955"/>
                  <a:pt x="1238011" y="810986"/>
                  <a:pt x="1275557" y="728385"/>
                </a:cubicBezTo>
                <a:cubicBezTo>
                  <a:pt x="1285569" y="703355"/>
                  <a:pt x="1278060" y="695846"/>
                  <a:pt x="1385692" y="725882"/>
                </a:cubicBezTo>
                <a:cubicBezTo>
                  <a:pt x="1425741" y="738397"/>
                  <a:pt x="1483311" y="750912"/>
                  <a:pt x="1525863" y="718373"/>
                </a:cubicBezTo>
                <a:cubicBezTo>
                  <a:pt x="1498330" y="678325"/>
                  <a:pt x="1445765" y="690839"/>
                  <a:pt x="1408219" y="680828"/>
                </a:cubicBezTo>
                <a:cubicBezTo>
                  <a:pt x="1305594" y="653294"/>
                  <a:pt x="922624" y="548166"/>
                  <a:pt x="825005" y="518129"/>
                </a:cubicBezTo>
                <a:cubicBezTo>
                  <a:pt x="619754" y="453051"/>
                  <a:pt x="492098" y="475578"/>
                  <a:pt x="286846" y="405492"/>
                </a:cubicBezTo>
                <a:cubicBezTo>
                  <a:pt x="356932" y="407995"/>
                  <a:pt x="336907" y="380462"/>
                  <a:pt x="406993" y="380462"/>
                </a:cubicBezTo>
                <a:cubicBezTo>
                  <a:pt x="437030" y="380462"/>
                  <a:pt x="472073" y="372954"/>
                  <a:pt x="472073" y="342917"/>
                </a:cubicBezTo>
                <a:cubicBezTo>
                  <a:pt x="472073" y="315384"/>
                  <a:pt x="104123" y="170207"/>
                  <a:pt x="156686" y="155188"/>
                </a:cubicBezTo>
                <a:cubicBezTo>
                  <a:pt x="301865" y="115140"/>
                  <a:pt x="667312" y="227777"/>
                  <a:pt x="579705" y="175213"/>
                </a:cubicBezTo>
                <a:cubicBezTo>
                  <a:pt x="447042" y="92613"/>
                  <a:pt x="427018" y="77594"/>
                  <a:pt x="326895" y="67583"/>
                </a:cubicBezTo>
                <a:cubicBezTo>
                  <a:pt x="296858" y="62576"/>
                  <a:pt x="244294" y="35043"/>
                  <a:pt x="181717" y="0"/>
                </a:cubicBezTo>
                <a:close/>
              </a:path>
            </a:pathLst>
          </a:custGeom>
        </p:spPr>
      </p:pic>
    </p:spTree>
    <p:extLst>
      <p:ext uri="{BB962C8B-B14F-4D97-AF65-F5344CB8AC3E}">
        <p14:creationId xmlns:p14="http://schemas.microsoft.com/office/powerpoint/2010/main" val="2886824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942DF-6AEC-4C45-8805-D1588B12B4EE}"/>
              </a:ext>
            </a:extLst>
          </p:cNvPr>
          <p:cNvSpPr>
            <a:spLocks noGrp="1"/>
          </p:cNvSpPr>
          <p:nvPr>
            <p:ph type="ctrTitle"/>
          </p:nvPr>
        </p:nvSpPr>
        <p:spPr>
          <a:xfrm>
            <a:off x="125476" y="3505201"/>
            <a:ext cx="11938000" cy="2634342"/>
          </a:xfrm>
        </p:spPr>
        <p:txBody>
          <a:bodyPr>
            <a:noAutofit/>
          </a:bodyPr>
          <a:lstStyle/>
          <a:p>
            <a:pPr algn="just"/>
            <a:r>
              <a:rPr lang="en-US" sz="2400" b="1" dirty="0">
                <a:latin typeface="Times New Roman" panose="02020603050405020304" pitchFamily="18" charset="0"/>
                <a:cs typeface="Times New Roman" panose="02020603050405020304" pitchFamily="18" charset="0"/>
              </a:rPr>
              <a:t>3.Accounting Period Concept- </a:t>
            </a:r>
            <a:r>
              <a:rPr lang="en-US" sz="2400" dirty="0">
                <a:latin typeface="Times New Roman" panose="02020603050405020304" pitchFamily="18" charset="0"/>
                <a:cs typeface="Times New Roman" panose="02020603050405020304" pitchFamily="18" charset="0"/>
              </a:rPr>
              <a:t>As per going concern concept, under normal conditions a business is supposed to continue for infinite period. If the life of the business is infinite, one cannot wait for such a long duration to assess the performance of the business. Therefore, to evaluate the performance of a business ,it is better to set a cut off date. Such cut off date is fixed at an interval of a year to ensure uniformity and comparability and as long as accounting period. As per accounting period concept, financial reports showing changes in financial position must be shown at the end of each accounting period.</a:t>
            </a:r>
          </a:p>
        </p:txBody>
      </p:sp>
      <p:pic>
        <p:nvPicPr>
          <p:cNvPr id="20" name="Picture 3" descr="Calculator, pen, compass, money and a paper with graphs printed on it">
            <a:extLst>
              <a:ext uri="{FF2B5EF4-FFF2-40B4-BE49-F238E27FC236}">
                <a16:creationId xmlns:a16="http://schemas.microsoft.com/office/drawing/2014/main" id="{BF3113D4-E917-05FB-77B1-C525DB9D4023}"/>
              </a:ext>
            </a:extLst>
          </p:cNvPr>
          <p:cNvPicPr>
            <a:picLocks noChangeAspect="1"/>
          </p:cNvPicPr>
          <p:nvPr/>
        </p:nvPicPr>
        <p:blipFill rotWithShape="1">
          <a:blip r:embed="rId2"/>
          <a:srcRect t="16524" b="23139"/>
          <a:stretch/>
        </p:blipFill>
        <p:spPr>
          <a:xfrm>
            <a:off x="838201" y="10"/>
            <a:ext cx="10484412" cy="3811394"/>
          </a:xfrm>
          <a:custGeom>
            <a:avLst/>
            <a:gdLst/>
            <a:ahLst/>
            <a:cxnLst/>
            <a:rect l="l" t="t" r="r" b="b"/>
            <a:pathLst>
              <a:path w="10484412" h="3811404">
                <a:moveTo>
                  <a:pt x="0" y="3811403"/>
                </a:moveTo>
                <a:lnTo>
                  <a:pt x="10484412" y="3811403"/>
                </a:lnTo>
                <a:lnTo>
                  <a:pt x="10484412" y="3811404"/>
                </a:lnTo>
                <a:lnTo>
                  <a:pt x="0" y="3811404"/>
                </a:lnTo>
                <a:close/>
                <a:moveTo>
                  <a:pt x="181717" y="0"/>
                </a:moveTo>
                <a:lnTo>
                  <a:pt x="10224015" y="0"/>
                </a:lnTo>
                <a:cubicBezTo>
                  <a:pt x="10261561" y="45054"/>
                  <a:pt x="10301611" y="85103"/>
                  <a:pt x="10369193" y="110134"/>
                </a:cubicBezTo>
                <a:cubicBezTo>
                  <a:pt x="10321635" y="167704"/>
                  <a:pt x="10236530" y="182722"/>
                  <a:pt x="10173954" y="222771"/>
                </a:cubicBezTo>
                <a:cubicBezTo>
                  <a:pt x="10168948" y="255310"/>
                  <a:pt x="10269071" y="245298"/>
                  <a:pt x="10241537" y="317887"/>
                </a:cubicBezTo>
                <a:cubicBezTo>
                  <a:pt x="10206494" y="418008"/>
                  <a:pt x="10241537" y="528142"/>
                  <a:pt x="10071328" y="573196"/>
                </a:cubicBezTo>
                <a:cubicBezTo>
                  <a:pt x="10023770" y="668312"/>
                  <a:pt x="10008751" y="820997"/>
                  <a:pt x="10113880" y="913610"/>
                </a:cubicBezTo>
                <a:cubicBezTo>
                  <a:pt x="10271573" y="1048774"/>
                  <a:pt x="10244040" y="1138885"/>
                  <a:pt x="10036285" y="1216478"/>
                </a:cubicBezTo>
                <a:cubicBezTo>
                  <a:pt x="10011255" y="1226491"/>
                  <a:pt x="9978715" y="1231497"/>
                  <a:pt x="9966200" y="1256528"/>
                </a:cubicBezTo>
                <a:cubicBezTo>
                  <a:pt x="9986224" y="1289067"/>
                  <a:pt x="10031280" y="1281557"/>
                  <a:pt x="10063819" y="1289067"/>
                </a:cubicBezTo>
                <a:cubicBezTo>
                  <a:pt x="10211500" y="1324110"/>
                  <a:pt x="10214003" y="1324110"/>
                  <a:pt x="10176457" y="1441752"/>
                </a:cubicBezTo>
                <a:cubicBezTo>
                  <a:pt x="10163942" y="1476795"/>
                  <a:pt x="10188972" y="1491813"/>
                  <a:pt x="10211500" y="1511838"/>
                </a:cubicBezTo>
                <a:cubicBezTo>
                  <a:pt x="10296604" y="1591936"/>
                  <a:pt x="10296604" y="1594439"/>
                  <a:pt x="10206494" y="1664523"/>
                </a:cubicBezTo>
                <a:cubicBezTo>
                  <a:pt x="10181463" y="1684547"/>
                  <a:pt x="10163942" y="1704572"/>
                  <a:pt x="10151426" y="1732106"/>
                </a:cubicBezTo>
                <a:cubicBezTo>
                  <a:pt x="10128899" y="1782166"/>
                  <a:pt x="10128899" y="1822216"/>
                  <a:pt x="10208996" y="1847246"/>
                </a:cubicBezTo>
                <a:cubicBezTo>
                  <a:pt x="10266568" y="1864767"/>
                  <a:pt x="10296604" y="1884791"/>
                  <a:pt x="10299107" y="1939858"/>
                </a:cubicBezTo>
                <a:cubicBezTo>
                  <a:pt x="10299107" y="1987416"/>
                  <a:pt x="10306617" y="2017452"/>
                  <a:pt x="10244040" y="2037477"/>
                </a:cubicBezTo>
                <a:cubicBezTo>
                  <a:pt x="10193979" y="2054998"/>
                  <a:pt x="10178960" y="2090041"/>
                  <a:pt x="10183966" y="2130089"/>
                </a:cubicBezTo>
                <a:cubicBezTo>
                  <a:pt x="10193979" y="2230211"/>
                  <a:pt x="10126396" y="2287781"/>
                  <a:pt x="10013758" y="2335339"/>
                </a:cubicBezTo>
                <a:cubicBezTo>
                  <a:pt x="9908629" y="2377890"/>
                  <a:pt x="9813513" y="2437963"/>
                  <a:pt x="9715893" y="2493030"/>
                </a:cubicBezTo>
                <a:cubicBezTo>
                  <a:pt x="9605758" y="2553103"/>
                  <a:pt x="9480605" y="2590649"/>
                  <a:pt x="9347942" y="2623189"/>
                </a:cubicBezTo>
                <a:cubicBezTo>
                  <a:pt x="9370469" y="2665740"/>
                  <a:pt x="9453071" y="2640710"/>
                  <a:pt x="9460580" y="2700783"/>
                </a:cubicBezTo>
                <a:cubicBezTo>
                  <a:pt x="9255329" y="2753346"/>
                  <a:pt x="9060089" y="2833444"/>
                  <a:pt x="8827305" y="2855971"/>
                </a:cubicBezTo>
                <a:cubicBezTo>
                  <a:pt x="9015035" y="2843456"/>
                  <a:pt x="9182740" y="2908535"/>
                  <a:pt x="9360458" y="2926056"/>
                </a:cubicBezTo>
                <a:cubicBezTo>
                  <a:pt x="9377980" y="2961099"/>
                  <a:pt x="9337930" y="2951087"/>
                  <a:pt x="9322912" y="2958595"/>
                </a:cubicBezTo>
                <a:cubicBezTo>
                  <a:pt x="9307893" y="2963602"/>
                  <a:pt x="9287869" y="2966105"/>
                  <a:pt x="9285366" y="2991135"/>
                </a:cubicBezTo>
                <a:cubicBezTo>
                  <a:pt x="9370469" y="3023675"/>
                  <a:pt x="9478102" y="2998644"/>
                  <a:pt x="9565709" y="3033687"/>
                </a:cubicBezTo>
                <a:cubicBezTo>
                  <a:pt x="9543182" y="3083748"/>
                  <a:pt x="9468090" y="3056214"/>
                  <a:pt x="9435550" y="3096263"/>
                </a:cubicBezTo>
                <a:cubicBezTo>
                  <a:pt x="9518151" y="3101269"/>
                  <a:pt x="9593243" y="3103772"/>
                  <a:pt x="9668335" y="3113784"/>
                </a:cubicBezTo>
                <a:cubicBezTo>
                  <a:pt x="9725905" y="3121294"/>
                  <a:pt x="9740924" y="3163845"/>
                  <a:pt x="9700875" y="3193882"/>
                </a:cubicBezTo>
                <a:cubicBezTo>
                  <a:pt x="9665832" y="3221415"/>
                  <a:pt x="9613268" y="3223918"/>
                  <a:pt x="9565709" y="3236434"/>
                </a:cubicBezTo>
                <a:cubicBezTo>
                  <a:pt x="9232801" y="3319034"/>
                  <a:pt x="8882372" y="3351573"/>
                  <a:pt x="8529440" y="3364088"/>
                </a:cubicBezTo>
                <a:cubicBezTo>
                  <a:pt x="7961245" y="3386616"/>
                  <a:pt x="7393049" y="3394125"/>
                  <a:pt x="6827357" y="3419155"/>
                </a:cubicBezTo>
                <a:cubicBezTo>
                  <a:pt x="6481933" y="3434173"/>
                  <a:pt x="6136510" y="3456701"/>
                  <a:pt x="5788584" y="3456701"/>
                </a:cubicBezTo>
                <a:cubicBezTo>
                  <a:pt x="5415628" y="3456701"/>
                  <a:pt x="5042671" y="3464210"/>
                  <a:pt x="4669714" y="3411646"/>
                </a:cubicBezTo>
                <a:cubicBezTo>
                  <a:pt x="4479481" y="3384113"/>
                  <a:pt x="4279236" y="3396628"/>
                  <a:pt x="4086500" y="3376603"/>
                </a:cubicBezTo>
                <a:cubicBezTo>
                  <a:pt x="3793641" y="3346568"/>
                  <a:pt x="3500782" y="3306518"/>
                  <a:pt x="3210426" y="3256458"/>
                </a:cubicBezTo>
                <a:cubicBezTo>
                  <a:pt x="3117813" y="3241439"/>
                  <a:pt x="3007678" y="3231428"/>
                  <a:pt x="2937592" y="3166348"/>
                </a:cubicBezTo>
                <a:cubicBezTo>
                  <a:pt x="2824954" y="3211403"/>
                  <a:pt x="2757372" y="3131305"/>
                  <a:pt x="2669765" y="3106275"/>
                </a:cubicBezTo>
                <a:cubicBezTo>
                  <a:pt x="2634722" y="3096263"/>
                  <a:pt x="2592169" y="3081245"/>
                  <a:pt x="2597176" y="3048705"/>
                </a:cubicBezTo>
                <a:cubicBezTo>
                  <a:pt x="2604685" y="3006154"/>
                  <a:pt x="2654746" y="2978620"/>
                  <a:pt x="2702304" y="2986130"/>
                </a:cubicBezTo>
                <a:cubicBezTo>
                  <a:pt x="2849986" y="3011160"/>
                  <a:pt x="2985150" y="2948584"/>
                  <a:pt x="3137838" y="2956093"/>
                </a:cubicBezTo>
                <a:cubicBezTo>
                  <a:pt x="3005175" y="2933565"/>
                  <a:pt x="2872513" y="2908535"/>
                  <a:pt x="2739850" y="2886007"/>
                </a:cubicBezTo>
                <a:cubicBezTo>
                  <a:pt x="2940095" y="2863480"/>
                  <a:pt x="3132831" y="2896020"/>
                  <a:pt x="3328071" y="2913541"/>
                </a:cubicBezTo>
                <a:cubicBezTo>
                  <a:pt x="3390647" y="2921050"/>
                  <a:pt x="3485763" y="2968608"/>
                  <a:pt x="3503285" y="2898523"/>
                </a:cubicBezTo>
                <a:cubicBezTo>
                  <a:pt x="3513297" y="2850965"/>
                  <a:pt x="3410671" y="2850965"/>
                  <a:pt x="3350598" y="2838450"/>
                </a:cubicBezTo>
                <a:cubicBezTo>
                  <a:pt x="3090279" y="2785886"/>
                  <a:pt x="2824954" y="2758353"/>
                  <a:pt x="2562133" y="2725813"/>
                </a:cubicBezTo>
                <a:cubicBezTo>
                  <a:pt x="2537102" y="2723310"/>
                  <a:pt x="2504562" y="2725813"/>
                  <a:pt x="2487041" y="2715801"/>
                </a:cubicBezTo>
                <a:cubicBezTo>
                  <a:pt x="2354378" y="2633200"/>
                  <a:pt x="2184170" y="2608170"/>
                  <a:pt x="1998943" y="2548097"/>
                </a:cubicBezTo>
                <a:cubicBezTo>
                  <a:pt x="2116587" y="2515558"/>
                  <a:pt x="2196685" y="2575630"/>
                  <a:pt x="2294304" y="2560612"/>
                </a:cubicBezTo>
                <a:cubicBezTo>
                  <a:pt x="2196685" y="2498036"/>
                  <a:pt x="2079041" y="2488024"/>
                  <a:pt x="1978918" y="2455485"/>
                </a:cubicBezTo>
                <a:cubicBezTo>
                  <a:pt x="1906330" y="2430454"/>
                  <a:pt x="1635999" y="2357866"/>
                  <a:pt x="1595950" y="2335339"/>
                </a:cubicBezTo>
                <a:cubicBezTo>
                  <a:pt x="1473299" y="2267756"/>
                  <a:pt x="1315606" y="2237720"/>
                  <a:pt x="1215483" y="2145108"/>
                </a:cubicBezTo>
                <a:cubicBezTo>
                  <a:pt x="1145398" y="2080028"/>
                  <a:pt x="1025251" y="2095047"/>
                  <a:pt x="942649" y="2049992"/>
                </a:cubicBezTo>
                <a:cubicBezTo>
                  <a:pt x="912613" y="2004937"/>
                  <a:pt x="972686" y="1994925"/>
                  <a:pt x="992711" y="1969894"/>
                </a:cubicBezTo>
                <a:cubicBezTo>
                  <a:pt x="1020244" y="1939858"/>
                  <a:pt x="972686" y="1922337"/>
                  <a:pt x="960170" y="1884791"/>
                </a:cubicBezTo>
                <a:cubicBezTo>
                  <a:pt x="1117863" y="1922337"/>
                  <a:pt x="1268048" y="1944864"/>
                  <a:pt x="1448268" y="1957380"/>
                </a:cubicBezTo>
                <a:cubicBezTo>
                  <a:pt x="1390698" y="1897306"/>
                  <a:pt x="1318109" y="1927343"/>
                  <a:pt x="1270551" y="1904815"/>
                </a:cubicBezTo>
                <a:cubicBezTo>
                  <a:pt x="1238011" y="1889797"/>
                  <a:pt x="1190453" y="1884791"/>
                  <a:pt x="1200466" y="1849749"/>
                </a:cubicBezTo>
                <a:cubicBezTo>
                  <a:pt x="1207974" y="1822216"/>
                  <a:pt x="1248023" y="1824718"/>
                  <a:pt x="1278060" y="1827221"/>
                </a:cubicBezTo>
                <a:cubicBezTo>
                  <a:pt x="1393201" y="1834730"/>
                  <a:pt x="1503336" y="1834730"/>
                  <a:pt x="1615974" y="1764645"/>
                </a:cubicBezTo>
                <a:cubicBezTo>
                  <a:pt x="1338134" y="1669530"/>
                  <a:pt x="1015238" y="1717087"/>
                  <a:pt x="767434" y="1576917"/>
                </a:cubicBezTo>
                <a:cubicBezTo>
                  <a:pt x="802477" y="1531862"/>
                  <a:pt x="852539" y="1554390"/>
                  <a:pt x="890085" y="1559396"/>
                </a:cubicBezTo>
                <a:cubicBezTo>
                  <a:pt x="1132882" y="1591936"/>
                  <a:pt x="2003949" y="1514341"/>
                  <a:pt x="2129102" y="1556893"/>
                </a:cubicBezTo>
                <a:cubicBezTo>
                  <a:pt x="2204195" y="1584426"/>
                  <a:pt x="2286796" y="1594439"/>
                  <a:pt x="2369396" y="1576917"/>
                </a:cubicBezTo>
                <a:cubicBezTo>
                  <a:pt x="2469519" y="1554390"/>
                  <a:pt x="1881298" y="1519347"/>
                  <a:pt x="1746133" y="1421728"/>
                </a:cubicBezTo>
                <a:cubicBezTo>
                  <a:pt x="1678551" y="1374170"/>
                  <a:pt x="1082821" y="1146394"/>
                  <a:pt x="819999" y="1083817"/>
                </a:cubicBezTo>
                <a:cubicBezTo>
                  <a:pt x="857545" y="1041266"/>
                  <a:pt x="952662" y="1066296"/>
                  <a:pt x="940146" y="993707"/>
                </a:cubicBezTo>
                <a:cubicBezTo>
                  <a:pt x="794969" y="956162"/>
                  <a:pt x="627263" y="961168"/>
                  <a:pt x="459558" y="903598"/>
                </a:cubicBezTo>
                <a:cubicBezTo>
                  <a:pt x="537153" y="858543"/>
                  <a:pt x="622257" y="883573"/>
                  <a:pt x="699852" y="868556"/>
                </a:cubicBezTo>
                <a:cubicBezTo>
                  <a:pt x="657300" y="813489"/>
                  <a:pt x="582208" y="823500"/>
                  <a:pt x="522134" y="813489"/>
                </a:cubicBezTo>
                <a:cubicBezTo>
                  <a:pt x="464564" y="803476"/>
                  <a:pt x="349423" y="708360"/>
                  <a:pt x="374453" y="713367"/>
                </a:cubicBezTo>
                <a:cubicBezTo>
                  <a:pt x="607238" y="750912"/>
                  <a:pt x="842526" y="735895"/>
                  <a:pt x="1075312" y="773440"/>
                </a:cubicBezTo>
                <a:cubicBezTo>
                  <a:pt x="1152907" y="785955"/>
                  <a:pt x="1238011" y="810986"/>
                  <a:pt x="1275557" y="728385"/>
                </a:cubicBezTo>
                <a:cubicBezTo>
                  <a:pt x="1285569" y="703355"/>
                  <a:pt x="1278060" y="695846"/>
                  <a:pt x="1385692" y="725882"/>
                </a:cubicBezTo>
                <a:cubicBezTo>
                  <a:pt x="1425741" y="738397"/>
                  <a:pt x="1483311" y="750912"/>
                  <a:pt x="1525863" y="718373"/>
                </a:cubicBezTo>
                <a:cubicBezTo>
                  <a:pt x="1498330" y="678325"/>
                  <a:pt x="1445765" y="690839"/>
                  <a:pt x="1408219" y="680828"/>
                </a:cubicBezTo>
                <a:cubicBezTo>
                  <a:pt x="1305594" y="653294"/>
                  <a:pt x="922624" y="548166"/>
                  <a:pt x="825005" y="518129"/>
                </a:cubicBezTo>
                <a:cubicBezTo>
                  <a:pt x="619754" y="453051"/>
                  <a:pt x="492098" y="475578"/>
                  <a:pt x="286846" y="405492"/>
                </a:cubicBezTo>
                <a:cubicBezTo>
                  <a:pt x="356932" y="407995"/>
                  <a:pt x="336907" y="380462"/>
                  <a:pt x="406993" y="380462"/>
                </a:cubicBezTo>
                <a:cubicBezTo>
                  <a:pt x="437030" y="380462"/>
                  <a:pt x="472073" y="372954"/>
                  <a:pt x="472073" y="342917"/>
                </a:cubicBezTo>
                <a:cubicBezTo>
                  <a:pt x="472073" y="315384"/>
                  <a:pt x="104123" y="170207"/>
                  <a:pt x="156686" y="155188"/>
                </a:cubicBezTo>
                <a:cubicBezTo>
                  <a:pt x="301865" y="115140"/>
                  <a:pt x="667312" y="227777"/>
                  <a:pt x="579705" y="175213"/>
                </a:cubicBezTo>
                <a:cubicBezTo>
                  <a:pt x="447042" y="92613"/>
                  <a:pt x="427018" y="77594"/>
                  <a:pt x="326895" y="67583"/>
                </a:cubicBezTo>
                <a:cubicBezTo>
                  <a:pt x="296858" y="62576"/>
                  <a:pt x="244294" y="35043"/>
                  <a:pt x="181717" y="0"/>
                </a:cubicBezTo>
                <a:close/>
              </a:path>
            </a:pathLst>
          </a:custGeom>
        </p:spPr>
      </p:pic>
    </p:spTree>
    <p:extLst>
      <p:ext uri="{BB962C8B-B14F-4D97-AF65-F5344CB8AC3E}">
        <p14:creationId xmlns:p14="http://schemas.microsoft.com/office/powerpoint/2010/main" val="1493573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942DF-6AEC-4C45-8805-D1588B12B4EE}"/>
              </a:ext>
            </a:extLst>
          </p:cNvPr>
          <p:cNvSpPr>
            <a:spLocks noGrp="1"/>
          </p:cNvSpPr>
          <p:nvPr>
            <p:ph type="ctrTitle"/>
          </p:nvPr>
        </p:nvSpPr>
        <p:spPr>
          <a:xfrm>
            <a:off x="0" y="3811403"/>
            <a:ext cx="11938000" cy="1954915"/>
          </a:xfrm>
        </p:spPr>
        <p:txBody>
          <a:bodyPr>
            <a:noAutofit/>
          </a:bodyPr>
          <a:lstStyle/>
          <a:p>
            <a:pPr algn="just"/>
            <a:r>
              <a:rPr lang="en-US" sz="2400" b="1" dirty="0">
                <a:latin typeface="Times New Roman" panose="02020603050405020304" pitchFamily="18" charset="0"/>
                <a:cs typeface="Times New Roman" panose="02020603050405020304" pitchFamily="18" charset="0"/>
              </a:rPr>
              <a:t>4.Dual aspect concept- </a:t>
            </a:r>
            <a:r>
              <a:rPr lang="en-US" sz="2400" dirty="0">
                <a:latin typeface="Times New Roman" panose="02020603050405020304" pitchFamily="18" charset="0"/>
                <a:cs typeface="Times New Roman" panose="02020603050405020304" pitchFamily="18" charset="0"/>
              </a:rPr>
              <a:t>This concept is the basis of double entry system. It states that every business transaction has two aspects one is receiving aspect, and another is giving aspects. The recognition of two aspects is known as dual aspect concept and is the basis of double entry system. The dual aspect can be expressed as follows:</a:t>
            </a:r>
            <a:br>
              <a:rPr lang="en-US" sz="2400"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Assets=Equities </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                                            Assets=Liabilities + Owner's Equity</a:t>
            </a:r>
            <a:r>
              <a:rPr lang="en-US" sz="2400" dirty="0">
                <a:latin typeface="Times New Roman" panose="02020603050405020304" pitchFamily="18" charset="0"/>
                <a:cs typeface="Times New Roman" panose="02020603050405020304" pitchFamily="18" charset="0"/>
              </a:rPr>
              <a:t>.	</a:t>
            </a:r>
          </a:p>
        </p:txBody>
      </p:sp>
      <p:pic>
        <p:nvPicPr>
          <p:cNvPr id="20" name="Picture 3" descr="Calculator, pen, compass, money and a paper with graphs printed on it">
            <a:extLst>
              <a:ext uri="{FF2B5EF4-FFF2-40B4-BE49-F238E27FC236}">
                <a16:creationId xmlns:a16="http://schemas.microsoft.com/office/drawing/2014/main" id="{BF3113D4-E917-05FB-77B1-C525DB9D4023}"/>
              </a:ext>
            </a:extLst>
          </p:cNvPr>
          <p:cNvPicPr>
            <a:picLocks noChangeAspect="1"/>
          </p:cNvPicPr>
          <p:nvPr/>
        </p:nvPicPr>
        <p:blipFill rotWithShape="1">
          <a:blip r:embed="rId2"/>
          <a:srcRect t="16524" b="23139"/>
          <a:stretch/>
        </p:blipFill>
        <p:spPr>
          <a:xfrm>
            <a:off x="838201" y="10"/>
            <a:ext cx="10484412" cy="3811394"/>
          </a:xfrm>
          <a:custGeom>
            <a:avLst/>
            <a:gdLst/>
            <a:ahLst/>
            <a:cxnLst/>
            <a:rect l="l" t="t" r="r" b="b"/>
            <a:pathLst>
              <a:path w="10484412" h="3811404">
                <a:moveTo>
                  <a:pt x="0" y="3811403"/>
                </a:moveTo>
                <a:lnTo>
                  <a:pt x="10484412" y="3811403"/>
                </a:lnTo>
                <a:lnTo>
                  <a:pt x="10484412" y="3811404"/>
                </a:lnTo>
                <a:lnTo>
                  <a:pt x="0" y="3811404"/>
                </a:lnTo>
                <a:close/>
                <a:moveTo>
                  <a:pt x="181717" y="0"/>
                </a:moveTo>
                <a:lnTo>
                  <a:pt x="10224015" y="0"/>
                </a:lnTo>
                <a:cubicBezTo>
                  <a:pt x="10261561" y="45054"/>
                  <a:pt x="10301611" y="85103"/>
                  <a:pt x="10369193" y="110134"/>
                </a:cubicBezTo>
                <a:cubicBezTo>
                  <a:pt x="10321635" y="167704"/>
                  <a:pt x="10236530" y="182722"/>
                  <a:pt x="10173954" y="222771"/>
                </a:cubicBezTo>
                <a:cubicBezTo>
                  <a:pt x="10168948" y="255310"/>
                  <a:pt x="10269071" y="245298"/>
                  <a:pt x="10241537" y="317887"/>
                </a:cubicBezTo>
                <a:cubicBezTo>
                  <a:pt x="10206494" y="418008"/>
                  <a:pt x="10241537" y="528142"/>
                  <a:pt x="10071328" y="573196"/>
                </a:cubicBezTo>
                <a:cubicBezTo>
                  <a:pt x="10023770" y="668312"/>
                  <a:pt x="10008751" y="820997"/>
                  <a:pt x="10113880" y="913610"/>
                </a:cubicBezTo>
                <a:cubicBezTo>
                  <a:pt x="10271573" y="1048774"/>
                  <a:pt x="10244040" y="1138885"/>
                  <a:pt x="10036285" y="1216478"/>
                </a:cubicBezTo>
                <a:cubicBezTo>
                  <a:pt x="10011255" y="1226491"/>
                  <a:pt x="9978715" y="1231497"/>
                  <a:pt x="9966200" y="1256528"/>
                </a:cubicBezTo>
                <a:cubicBezTo>
                  <a:pt x="9986224" y="1289067"/>
                  <a:pt x="10031280" y="1281557"/>
                  <a:pt x="10063819" y="1289067"/>
                </a:cubicBezTo>
                <a:cubicBezTo>
                  <a:pt x="10211500" y="1324110"/>
                  <a:pt x="10214003" y="1324110"/>
                  <a:pt x="10176457" y="1441752"/>
                </a:cubicBezTo>
                <a:cubicBezTo>
                  <a:pt x="10163942" y="1476795"/>
                  <a:pt x="10188972" y="1491813"/>
                  <a:pt x="10211500" y="1511838"/>
                </a:cubicBezTo>
                <a:cubicBezTo>
                  <a:pt x="10296604" y="1591936"/>
                  <a:pt x="10296604" y="1594439"/>
                  <a:pt x="10206494" y="1664523"/>
                </a:cubicBezTo>
                <a:cubicBezTo>
                  <a:pt x="10181463" y="1684547"/>
                  <a:pt x="10163942" y="1704572"/>
                  <a:pt x="10151426" y="1732106"/>
                </a:cubicBezTo>
                <a:cubicBezTo>
                  <a:pt x="10128899" y="1782166"/>
                  <a:pt x="10128899" y="1822216"/>
                  <a:pt x="10208996" y="1847246"/>
                </a:cubicBezTo>
                <a:cubicBezTo>
                  <a:pt x="10266568" y="1864767"/>
                  <a:pt x="10296604" y="1884791"/>
                  <a:pt x="10299107" y="1939858"/>
                </a:cubicBezTo>
                <a:cubicBezTo>
                  <a:pt x="10299107" y="1987416"/>
                  <a:pt x="10306617" y="2017452"/>
                  <a:pt x="10244040" y="2037477"/>
                </a:cubicBezTo>
                <a:cubicBezTo>
                  <a:pt x="10193979" y="2054998"/>
                  <a:pt x="10178960" y="2090041"/>
                  <a:pt x="10183966" y="2130089"/>
                </a:cubicBezTo>
                <a:cubicBezTo>
                  <a:pt x="10193979" y="2230211"/>
                  <a:pt x="10126396" y="2287781"/>
                  <a:pt x="10013758" y="2335339"/>
                </a:cubicBezTo>
                <a:cubicBezTo>
                  <a:pt x="9908629" y="2377890"/>
                  <a:pt x="9813513" y="2437963"/>
                  <a:pt x="9715893" y="2493030"/>
                </a:cubicBezTo>
                <a:cubicBezTo>
                  <a:pt x="9605758" y="2553103"/>
                  <a:pt x="9480605" y="2590649"/>
                  <a:pt x="9347942" y="2623189"/>
                </a:cubicBezTo>
                <a:cubicBezTo>
                  <a:pt x="9370469" y="2665740"/>
                  <a:pt x="9453071" y="2640710"/>
                  <a:pt x="9460580" y="2700783"/>
                </a:cubicBezTo>
                <a:cubicBezTo>
                  <a:pt x="9255329" y="2753346"/>
                  <a:pt x="9060089" y="2833444"/>
                  <a:pt x="8827305" y="2855971"/>
                </a:cubicBezTo>
                <a:cubicBezTo>
                  <a:pt x="9015035" y="2843456"/>
                  <a:pt x="9182740" y="2908535"/>
                  <a:pt x="9360458" y="2926056"/>
                </a:cubicBezTo>
                <a:cubicBezTo>
                  <a:pt x="9377980" y="2961099"/>
                  <a:pt x="9337930" y="2951087"/>
                  <a:pt x="9322912" y="2958595"/>
                </a:cubicBezTo>
                <a:cubicBezTo>
                  <a:pt x="9307893" y="2963602"/>
                  <a:pt x="9287869" y="2966105"/>
                  <a:pt x="9285366" y="2991135"/>
                </a:cubicBezTo>
                <a:cubicBezTo>
                  <a:pt x="9370469" y="3023675"/>
                  <a:pt x="9478102" y="2998644"/>
                  <a:pt x="9565709" y="3033687"/>
                </a:cubicBezTo>
                <a:cubicBezTo>
                  <a:pt x="9543182" y="3083748"/>
                  <a:pt x="9468090" y="3056214"/>
                  <a:pt x="9435550" y="3096263"/>
                </a:cubicBezTo>
                <a:cubicBezTo>
                  <a:pt x="9518151" y="3101269"/>
                  <a:pt x="9593243" y="3103772"/>
                  <a:pt x="9668335" y="3113784"/>
                </a:cubicBezTo>
                <a:cubicBezTo>
                  <a:pt x="9725905" y="3121294"/>
                  <a:pt x="9740924" y="3163845"/>
                  <a:pt x="9700875" y="3193882"/>
                </a:cubicBezTo>
                <a:cubicBezTo>
                  <a:pt x="9665832" y="3221415"/>
                  <a:pt x="9613268" y="3223918"/>
                  <a:pt x="9565709" y="3236434"/>
                </a:cubicBezTo>
                <a:cubicBezTo>
                  <a:pt x="9232801" y="3319034"/>
                  <a:pt x="8882372" y="3351573"/>
                  <a:pt x="8529440" y="3364088"/>
                </a:cubicBezTo>
                <a:cubicBezTo>
                  <a:pt x="7961245" y="3386616"/>
                  <a:pt x="7393049" y="3394125"/>
                  <a:pt x="6827357" y="3419155"/>
                </a:cubicBezTo>
                <a:cubicBezTo>
                  <a:pt x="6481933" y="3434173"/>
                  <a:pt x="6136510" y="3456701"/>
                  <a:pt x="5788584" y="3456701"/>
                </a:cubicBezTo>
                <a:cubicBezTo>
                  <a:pt x="5415628" y="3456701"/>
                  <a:pt x="5042671" y="3464210"/>
                  <a:pt x="4669714" y="3411646"/>
                </a:cubicBezTo>
                <a:cubicBezTo>
                  <a:pt x="4479481" y="3384113"/>
                  <a:pt x="4279236" y="3396628"/>
                  <a:pt x="4086500" y="3376603"/>
                </a:cubicBezTo>
                <a:cubicBezTo>
                  <a:pt x="3793641" y="3346568"/>
                  <a:pt x="3500782" y="3306518"/>
                  <a:pt x="3210426" y="3256458"/>
                </a:cubicBezTo>
                <a:cubicBezTo>
                  <a:pt x="3117813" y="3241439"/>
                  <a:pt x="3007678" y="3231428"/>
                  <a:pt x="2937592" y="3166348"/>
                </a:cubicBezTo>
                <a:cubicBezTo>
                  <a:pt x="2824954" y="3211403"/>
                  <a:pt x="2757372" y="3131305"/>
                  <a:pt x="2669765" y="3106275"/>
                </a:cubicBezTo>
                <a:cubicBezTo>
                  <a:pt x="2634722" y="3096263"/>
                  <a:pt x="2592169" y="3081245"/>
                  <a:pt x="2597176" y="3048705"/>
                </a:cubicBezTo>
                <a:cubicBezTo>
                  <a:pt x="2604685" y="3006154"/>
                  <a:pt x="2654746" y="2978620"/>
                  <a:pt x="2702304" y="2986130"/>
                </a:cubicBezTo>
                <a:cubicBezTo>
                  <a:pt x="2849986" y="3011160"/>
                  <a:pt x="2985150" y="2948584"/>
                  <a:pt x="3137838" y="2956093"/>
                </a:cubicBezTo>
                <a:cubicBezTo>
                  <a:pt x="3005175" y="2933565"/>
                  <a:pt x="2872513" y="2908535"/>
                  <a:pt x="2739850" y="2886007"/>
                </a:cubicBezTo>
                <a:cubicBezTo>
                  <a:pt x="2940095" y="2863480"/>
                  <a:pt x="3132831" y="2896020"/>
                  <a:pt x="3328071" y="2913541"/>
                </a:cubicBezTo>
                <a:cubicBezTo>
                  <a:pt x="3390647" y="2921050"/>
                  <a:pt x="3485763" y="2968608"/>
                  <a:pt x="3503285" y="2898523"/>
                </a:cubicBezTo>
                <a:cubicBezTo>
                  <a:pt x="3513297" y="2850965"/>
                  <a:pt x="3410671" y="2850965"/>
                  <a:pt x="3350598" y="2838450"/>
                </a:cubicBezTo>
                <a:cubicBezTo>
                  <a:pt x="3090279" y="2785886"/>
                  <a:pt x="2824954" y="2758353"/>
                  <a:pt x="2562133" y="2725813"/>
                </a:cubicBezTo>
                <a:cubicBezTo>
                  <a:pt x="2537102" y="2723310"/>
                  <a:pt x="2504562" y="2725813"/>
                  <a:pt x="2487041" y="2715801"/>
                </a:cubicBezTo>
                <a:cubicBezTo>
                  <a:pt x="2354378" y="2633200"/>
                  <a:pt x="2184170" y="2608170"/>
                  <a:pt x="1998943" y="2548097"/>
                </a:cubicBezTo>
                <a:cubicBezTo>
                  <a:pt x="2116587" y="2515558"/>
                  <a:pt x="2196685" y="2575630"/>
                  <a:pt x="2294304" y="2560612"/>
                </a:cubicBezTo>
                <a:cubicBezTo>
                  <a:pt x="2196685" y="2498036"/>
                  <a:pt x="2079041" y="2488024"/>
                  <a:pt x="1978918" y="2455485"/>
                </a:cubicBezTo>
                <a:cubicBezTo>
                  <a:pt x="1906330" y="2430454"/>
                  <a:pt x="1635999" y="2357866"/>
                  <a:pt x="1595950" y="2335339"/>
                </a:cubicBezTo>
                <a:cubicBezTo>
                  <a:pt x="1473299" y="2267756"/>
                  <a:pt x="1315606" y="2237720"/>
                  <a:pt x="1215483" y="2145108"/>
                </a:cubicBezTo>
                <a:cubicBezTo>
                  <a:pt x="1145398" y="2080028"/>
                  <a:pt x="1025251" y="2095047"/>
                  <a:pt x="942649" y="2049992"/>
                </a:cubicBezTo>
                <a:cubicBezTo>
                  <a:pt x="912613" y="2004937"/>
                  <a:pt x="972686" y="1994925"/>
                  <a:pt x="992711" y="1969894"/>
                </a:cubicBezTo>
                <a:cubicBezTo>
                  <a:pt x="1020244" y="1939858"/>
                  <a:pt x="972686" y="1922337"/>
                  <a:pt x="960170" y="1884791"/>
                </a:cubicBezTo>
                <a:cubicBezTo>
                  <a:pt x="1117863" y="1922337"/>
                  <a:pt x="1268048" y="1944864"/>
                  <a:pt x="1448268" y="1957380"/>
                </a:cubicBezTo>
                <a:cubicBezTo>
                  <a:pt x="1390698" y="1897306"/>
                  <a:pt x="1318109" y="1927343"/>
                  <a:pt x="1270551" y="1904815"/>
                </a:cubicBezTo>
                <a:cubicBezTo>
                  <a:pt x="1238011" y="1889797"/>
                  <a:pt x="1190453" y="1884791"/>
                  <a:pt x="1200466" y="1849749"/>
                </a:cubicBezTo>
                <a:cubicBezTo>
                  <a:pt x="1207974" y="1822216"/>
                  <a:pt x="1248023" y="1824718"/>
                  <a:pt x="1278060" y="1827221"/>
                </a:cubicBezTo>
                <a:cubicBezTo>
                  <a:pt x="1393201" y="1834730"/>
                  <a:pt x="1503336" y="1834730"/>
                  <a:pt x="1615974" y="1764645"/>
                </a:cubicBezTo>
                <a:cubicBezTo>
                  <a:pt x="1338134" y="1669530"/>
                  <a:pt x="1015238" y="1717087"/>
                  <a:pt x="767434" y="1576917"/>
                </a:cubicBezTo>
                <a:cubicBezTo>
                  <a:pt x="802477" y="1531862"/>
                  <a:pt x="852539" y="1554390"/>
                  <a:pt x="890085" y="1559396"/>
                </a:cubicBezTo>
                <a:cubicBezTo>
                  <a:pt x="1132882" y="1591936"/>
                  <a:pt x="2003949" y="1514341"/>
                  <a:pt x="2129102" y="1556893"/>
                </a:cubicBezTo>
                <a:cubicBezTo>
                  <a:pt x="2204195" y="1584426"/>
                  <a:pt x="2286796" y="1594439"/>
                  <a:pt x="2369396" y="1576917"/>
                </a:cubicBezTo>
                <a:cubicBezTo>
                  <a:pt x="2469519" y="1554390"/>
                  <a:pt x="1881298" y="1519347"/>
                  <a:pt x="1746133" y="1421728"/>
                </a:cubicBezTo>
                <a:cubicBezTo>
                  <a:pt x="1678551" y="1374170"/>
                  <a:pt x="1082821" y="1146394"/>
                  <a:pt x="819999" y="1083817"/>
                </a:cubicBezTo>
                <a:cubicBezTo>
                  <a:pt x="857545" y="1041266"/>
                  <a:pt x="952662" y="1066296"/>
                  <a:pt x="940146" y="993707"/>
                </a:cubicBezTo>
                <a:cubicBezTo>
                  <a:pt x="794969" y="956162"/>
                  <a:pt x="627263" y="961168"/>
                  <a:pt x="459558" y="903598"/>
                </a:cubicBezTo>
                <a:cubicBezTo>
                  <a:pt x="537153" y="858543"/>
                  <a:pt x="622257" y="883573"/>
                  <a:pt x="699852" y="868556"/>
                </a:cubicBezTo>
                <a:cubicBezTo>
                  <a:pt x="657300" y="813489"/>
                  <a:pt x="582208" y="823500"/>
                  <a:pt x="522134" y="813489"/>
                </a:cubicBezTo>
                <a:cubicBezTo>
                  <a:pt x="464564" y="803476"/>
                  <a:pt x="349423" y="708360"/>
                  <a:pt x="374453" y="713367"/>
                </a:cubicBezTo>
                <a:cubicBezTo>
                  <a:pt x="607238" y="750912"/>
                  <a:pt x="842526" y="735895"/>
                  <a:pt x="1075312" y="773440"/>
                </a:cubicBezTo>
                <a:cubicBezTo>
                  <a:pt x="1152907" y="785955"/>
                  <a:pt x="1238011" y="810986"/>
                  <a:pt x="1275557" y="728385"/>
                </a:cubicBezTo>
                <a:cubicBezTo>
                  <a:pt x="1285569" y="703355"/>
                  <a:pt x="1278060" y="695846"/>
                  <a:pt x="1385692" y="725882"/>
                </a:cubicBezTo>
                <a:cubicBezTo>
                  <a:pt x="1425741" y="738397"/>
                  <a:pt x="1483311" y="750912"/>
                  <a:pt x="1525863" y="718373"/>
                </a:cubicBezTo>
                <a:cubicBezTo>
                  <a:pt x="1498330" y="678325"/>
                  <a:pt x="1445765" y="690839"/>
                  <a:pt x="1408219" y="680828"/>
                </a:cubicBezTo>
                <a:cubicBezTo>
                  <a:pt x="1305594" y="653294"/>
                  <a:pt x="922624" y="548166"/>
                  <a:pt x="825005" y="518129"/>
                </a:cubicBezTo>
                <a:cubicBezTo>
                  <a:pt x="619754" y="453051"/>
                  <a:pt x="492098" y="475578"/>
                  <a:pt x="286846" y="405492"/>
                </a:cubicBezTo>
                <a:cubicBezTo>
                  <a:pt x="356932" y="407995"/>
                  <a:pt x="336907" y="380462"/>
                  <a:pt x="406993" y="380462"/>
                </a:cubicBezTo>
                <a:cubicBezTo>
                  <a:pt x="437030" y="380462"/>
                  <a:pt x="472073" y="372954"/>
                  <a:pt x="472073" y="342917"/>
                </a:cubicBezTo>
                <a:cubicBezTo>
                  <a:pt x="472073" y="315384"/>
                  <a:pt x="104123" y="170207"/>
                  <a:pt x="156686" y="155188"/>
                </a:cubicBezTo>
                <a:cubicBezTo>
                  <a:pt x="301865" y="115140"/>
                  <a:pt x="667312" y="227777"/>
                  <a:pt x="579705" y="175213"/>
                </a:cubicBezTo>
                <a:cubicBezTo>
                  <a:pt x="447042" y="92613"/>
                  <a:pt x="427018" y="77594"/>
                  <a:pt x="326895" y="67583"/>
                </a:cubicBezTo>
                <a:cubicBezTo>
                  <a:pt x="296858" y="62576"/>
                  <a:pt x="244294" y="35043"/>
                  <a:pt x="181717" y="0"/>
                </a:cubicBezTo>
                <a:close/>
              </a:path>
            </a:pathLst>
          </a:custGeom>
        </p:spPr>
      </p:pic>
    </p:spTree>
    <p:extLst>
      <p:ext uri="{BB962C8B-B14F-4D97-AF65-F5344CB8AC3E}">
        <p14:creationId xmlns:p14="http://schemas.microsoft.com/office/powerpoint/2010/main" val="1078041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942DF-6AEC-4C45-8805-D1588B12B4EE}"/>
              </a:ext>
            </a:extLst>
          </p:cNvPr>
          <p:cNvSpPr>
            <a:spLocks noGrp="1"/>
          </p:cNvSpPr>
          <p:nvPr>
            <p:ph type="ctrTitle"/>
          </p:nvPr>
        </p:nvSpPr>
        <p:spPr>
          <a:xfrm>
            <a:off x="125476" y="3533776"/>
            <a:ext cx="11938000" cy="2596436"/>
          </a:xfrm>
        </p:spPr>
        <p:txBody>
          <a:bodyPr>
            <a:noAutofit/>
          </a:bodyPr>
          <a:lstStyle/>
          <a:p>
            <a:pPr algn="just"/>
            <a:r>
              <a:rPr lang="en-US" sz="2400" b="1" dirty="0">
                <a:latin typeface="Times New Roman" panose="02020603050405020304" pitchFamily="18" charset="0"/>
                <a:cs typeface="Times New Roman" panose="02020603050405020304" pitchFamily="18" charset="0"/>
              </a:rPr>
              <a:t>5.Money Measurement Concept- </a:t>
            </a:r>
            <a:r>
              <a:rPr lang="en-US" sz="2400" dirty="0">
                <a:latin typeface="Times New Roman" panose="02020603050405020304" pitchFamily="18" charset="0"/>
                <a:cs typeface="Times New Roman" panose="02020603050405020304" pitchFamily="18" charset="0"/>
              </a:rPr>
              <a:t>Money is used as the only unit of measurement to record business transactions. It implies that only business transactions which are measurable in terms of money can be recorded and reported. In other words, transaction or event which cannot be expressed in terms of money does not become part of accounting records. This concept is also having a limitations. Firstly, it refrains recording various facts which are significant but cannot be recorded in the books of accounts. Secondly, it assumes that price level is constant.	</a:t>
            </a:r>
          </a:p>
        </p:txBody>
      </p:sp>
      <p:pic>
        <p:nvPicPr>
          <p:cNvPr id="20" name="Picture 3" descr="Calculator, pen, compass, money and a paper with graphs printed on it">
            <a:extLst>
              <a:ext uri="{FF2B5EF4-FFF2-40B4-BE49-F238E27FC236}">
                <a16:creationId xmlns:a16="http://schemas.microsoft.com/office/drawing/2014/main" id="{BF3113D4-E917-05FB-77B1-C525DB9D4023}"/>
              </a:ext>
            </a:extLst>
          </p:cNvPr>
          <p:cNvPicPr>
            <a:picLocks noChangeAspect="1"/>
          </p:cNvPicPr>
          <p:nvPr/>
        </p:nvPicPr>
        <p:blipFill rotWithShape="1">
          <a:blip r:embed="rId2"/>
          <a:srcRect t="16524" b="23139"/>
          <a:stretch/>
        </p:blipFill>
        <p:spPr>
          <a:xfrm>
            <a:off x="838201" y="10"/>
            <a:ext cx="10484412" cy="3811394"/>
          </a:xfrm>
          <a:custGeom>
            <a:avLst/>
            <a:gdLst/>
            <a:ahLst/>
            <a:cxnLst/>
            <a:rect l="l" t="t" r="r" b="b"/>
            <a:pathLst>
              <a:path w="10484412" h="3811404">
                <a:moveTo>
                  <a:pt x="0" y="3811403"/>
                </a:moveTo>
                <a:lnTo>
                  <a:pt x="10484412" y="3811403"/>
                </a:lnTo>
                <a:lnTo>
                  <a:pt x="10484412" y="3811404"/>
                </a:lnTo>
                <a:lnTo>
                  <a:pt x="0" y="3811404"/>
                </a:lnTo>
                <a:close/>
                <a:moveTo>
                  <a:pt x="181717" y="0"/>
                </a:moveTo>
                <a:lnTo>
                  <a:pt x="10224015" y="0"/>
                </a:lnTo>
                <a:cubicBezTo>
                  <a:pt x="10261561" y="45054"/>
                  <a:pt x="10301611" y="85103"/>
                  <a:pt x="10369193" y="110134"/>
                </a:cubicBezTo>
                <a:cubicBezTo>
                  <a:pt x="10321635" y="167704"/>
                  <a:pt x="10236530" y="182722"/>
                  <a:pt x="10173954" y="222771"/>
                </a:cubicBezTo>
                <a:cubicBezTo>
                  <a:pt x="10168948" y="255310"/>
                  <a:pt x="10269071" y="245298"/>
                  <a:pt x="10241537" y="317887"/>
                </a:cubicBezTo>
                <a:cubicBezTo>
                  <a:pt x="10206494" y="418008"/>
                  <a:pt x="10241537" y="528142"/>
                  <a:pt x="10071328" y="573196"/>
                </a:cubicBezTo>
                <a:cubicBezTo>
                  <a:pt x="10023770" y="668312"/>
                  <a:pt x="10008751" y="820997"/>
                  <a:pt x="10113880" y="913610"/>
                </a:cubicBezTo>
                <a:cubicBezTo>
                  <a:pt x="10271573" y="1048774"/>
                  <a:pt x="10244040" y="1138885"/>
                  <a:pt x="10036285" y="1216478"/>
                </a:cubicBezTo>
                <a:cubicBezTo>
                  <a:pt x="10011255" y="1226491"/>
                  <a:pt x="9978715" y="1231497"/>
                  <a:pt x="9966200" y="1256528"/>
                </a:cubicBezTo>
                <a:cubicBezTo>
                  <a:pt x="9986224" y="1289067"/>
                  <a:pt x="10031280" y="1281557"/>
                  <a:pt x="10063819" y="1289067"/>
                </a:cubicBezTo>
                <a:cubicBezTo>
                  <a:pt x="10211500" y="1324110"/>
                  <a:pt x="10214003" y="1324110"/>
                  <a:pt x="10176457" y="1441752"/>
                </a:cubicBezTo>
                <a:cubicBezTo>
                  <a:pt x="10163942" y="1476795"/>
                  <a:pt x="10188972" y="1491813"/>
                  <a:pt x="10211500" y="1511838"/>
                </a:cubicBezTo>
                <a:cubicBezTo>
                  <a:pt x="10296604" y="1591936"/>
                  <a:pt x="10296604" y="1594439"/>
                  <a:pt x="10206494" y="1664523"/>
                </a:cubicBezTo>
                <a:cubicBezTo>
                  <a:pt x="10181463" y="1684547"/>
                  <a:pt x="10163942" y="1704572"/>
                  <a:pt x="10151426" y="1732106"/>
                </a:cubicBezTo>
                <a:cubicBezTo>
                  <a:pt x="10128899" y="1782166"/>
                  <a:pt x="10128899" y="1822216"/>
                  <a:pt x="10208996" y="1847246"/>
                </a:cubicBezTo>
                <a:cubicBezTo>
                  <a:pt x="10266568" y="1864767"/>
                  <a:pt x="10296604" y="1884791"/>
                  <a:pt x="10299107" y="1939858"/>
                </a:cubicBezTo>
                <a:cubicBezTo>
                  <a:pt x="10299107" y="1987416"/>
                  <a:pt x="10306617" y="2017452"/>
                  <a:pt x="10244040" y="2037477"/>
                </a:cubicBezTo>
                <a:cubicBezTo>
                  <a:pt x="10193979" y="2054998"/>
                  <a:pt x="10178960" y="2090041"/>
                  <a:pt x="10183966" y="2130089"/>
                </a:cubicBezTo>
                <a:cubicBezTo>
                  <a:pt x="10193979" y="2230211"/>
                  <a:pt x="10126396" y="2287781"/>
                  <a:pt x="10013758" y="2335339"/>
                </a:cubicBezTo>
                <a:cubicBezTo>
                  <a:pt x="9908629" y="2377890"/>
                  <a:pt x="9813513" y="2437963"/>
                  <a:pt x="9715893" y="2493030"/>
                </a:cubicBezTo>
                <a:cubicBezTo>
                  <a:pt x="9605758" y="2553103"/>
                  <a:pt x="9480605" y="2590649"/>
                  <a:pt x="9347942" y="2623189"/>
                </a:cubicBezTo>
                <a:cubicBezTo>
                  <a:pt x="9370469" y="2665740"/>
                  <a:pt x="9453071" y="2640710"/>
                  <a:pt x="9460580" y="2700783"/>
                </a:cubicBezTo>
                <a:cubicBezTo>
                  <a:pt x="9255329" y="2753346"/>
                  <a:pt x="9060089" y="2833444"/>
                  <a:pt x="8827305" y="2855971"/>
                </a:cubicBezTo>
                <a:cubicBezTo>
                  <a:pt x="9015035" y="2843456"/>
                  <a:pt x="9182740" y="2908535"/>
                  <a:pt x="9360458" y="2926056"/>
                </a:cubicBezTo>
                <a:cubicBezTo>
                  <a:pt x="9377980" y="2961099"/>
                  <a:pt x="9337930" y="2951087"/>
                  <a:pt x="9322912" y="2958595"/>
                </a:cubicBezTo>
                <a:cubicBezTo>
                  <a:pt x="9307893" y="2963602"/>
                  <a:pt x="9287869" y="2966105"/>
                  <a:pt x="9285366" y="2991135"/>
                </a:cubicBezTo>
                <a:cubicBezTo>
                  <a:pt x="9370469" y="3023675"/>
                  <a:pt x="9478102" y="2998644"/>
                  <a:pt x="9565709" y="3033687"/>
                </a:cubicBezTo>
                <a:cubicBezTo>
                  <a:pt x="9543182" y="3083748"/>
                  <a:pt x="9468090" y="3056214"/>
                  <a:pt x="9435550" y="3096263"/>
                </a:cubicBezTo>
                <a:cubicBezTo>
                  <a:pt x="9518151" y="3101269"/>
                  <a:pt x="9593243" y="3103772"/>
                  <a:pt x="9668335" y="3113784"/>
                </a:cubicBezTo>
                <a:cubicBezTo>
                  <a:pt x="9725905" y="3121294"/>
                  <a:pt x="9740924" y="3163845"/>
                  <a:pt x="9700875" y="3193882"/>
                </a:cubicBezTo>
                <a:cubicBezTo>
                  <a:pt x="9665832" y="3221415"/>
                  <a:pt x="9613268" y="3223918"/>
                  <a:pt x="9565709" y="3236434"/>
                </a:cubicBezTo>
                <a:cubicBezTo>
                  <a:pt x="9232801" y="3319034"/>
                  <a:pt x="8882372" y="3351573"/>
                  <a:pt x="8529440" y="3364088"/>
                </a:cubicBezTo>
                <a:cubicBezTo>
                  <a:pt x="7961245" y="3386616"/>
                  <a:pt x="7393049" y="3394125"/>
                  <a:pt x="6827357" y="3419155"/>
                </a:cubicBezTo>
                <a:cubicBezTo>
                  <a:pt x="6481933" y="3434173"/>
                  <a:pt x="6136510" y="3456701"/>
                  <a:pt x="5788584" y="3456701"/>
                </a:cubicBezTo>
                <a:cubicBezTo>
                  <a:pt x="5415628" y="3456701"/>
                  <a:pt x="5042671" y="3464210"/>
                  <a:pt x="4669714" y="3411646"/>
                </a:cubicBezTo>
                <a:cubicBezTo>
                  <a:pt x="4479481" y="3384113"/>
                  <a:pt x="4279236" y="3396628"/>
                  <a:pt x="4086500" y="3376603"/>
                </a:cubicBezTo>
                <a:cubicBezTo>
                  <a:pt x="3793641" y="3346568"/>
                  <a:pt x="3500782" y="3306518"/>
                  <a:pt x="3210426" y="3256458"/>
                </a:cubicBezTo>
                <a:cubicBezTo>
                  <a:pt x="3117813" y="3241439"/>
                  <a:pt x="3007678" y="3231428"/>
                  <a:pt x="2937592" y="3166348"/>
                </a:cubicBezTo>
                <a:cubicBezTo>
                  <a:pt x="2824954" y="3211403"/>
                  <a:pt x="2757372" y="3131305"/>
                  <a:pt x="2669765" y="3106275"/>
                </a:cubicBezTo>
                <a:cubicBezTo>
                  <a:pt x="2634722" y="3096263"/>
                  <a:pt x="2592169" y="3081245"/>
                  <a:pt x="2597176" y="3048705"/>
                </a:cubicBezTo>
                <a:cubicBezTo>
                  <a:pt x="2604685" y="3006154"/>
                  <a:pt x="2654746" y="2978620"/>
                  <a:pt x="2702304" y="2986130"/>
                </a:cubicBezTo>
                <a:cubicBezTo>
                  <a:pt x="2849986" y="3011160"/>
                  <a:pt x="2985150" y="2948584"/>
                  <a:pt x="3137838" y="2956093"/>
                </a:cubicBezTo>
                <a:cubicBezTo>
                  <a:pt x="3005175" y="2933565"/>
                  <a:pt x="2872513" y="2908535"/>
                  <a:pt x="2739850" y="2886007"/>
                </a:cubicBezTo>
                <a:cubicBezTo>
                  <a:pt x="2940095" y="2863480"/>
                  <a:pt x="3132831" y="2896020"/>
                  <a:pt x="3328071" y="2913541"/>
                </a:cubicBezTo>
                <a:cubicBezTo>
                  <a:pt x="3390647" y="2921050"/>
                  <a:pt x="3485763" y="2968608"/>
                  <a:pt x="3503285" y="2898523"/>
                </a:cubicBezTo>
                <a:cubicBezTo>
                  <a:pt x="3513297" y="2850965"/>
                  <a:pt x="3410671" y="2850965"/>
                  <a:pt x="3350598" y="2838450"/>
                </a:cubicBezTo>
                <a:cubicBezTo>
                  <a:pt x="3090279" y="2785886"/>
                  <a:pt x="2824954" y="2758353"/>
                  <a:pt x="2562133" y="2725813"/>
                </a:cubicBezTo>
                <a:cubicBezTo>
                  <a:pt x="2537102" y="2723310"/>
                  <a:pt x="2504562" y="2725813"/>
                  <a:pt x="2487041" y="2715801"/>
                </a:cubicBezTo>
                <a:cubicBezTo>
                  <a:pt x="2354378" y="2633200"/>
                  <a:pt x="2184170" y="2608170"/>
                  <a:pt x="1998943" y="2548097"/>
                </a:cubicBezTo>
                <a:cubicBezTo>
                  <a:pt x="2116587" y="2515558"/>
                  <a:pt x="2196685" y="2575630"/>
                  <a:pt x="2294304" y="2560612"/>
                </a:cubicBezTo>
                <a:cubicBezTo>
                  <a:pt x="2196685" y="2498036"/>
                  <a:pt x="2079041" y="2488024"/>
                  <a:pt x="1978918" y="2455485"/>
                </a:cubicBezTo>
                <a:cubicBezTo>
                  <a:pt x="1906330" y="2430454"/>
                  <a:pt x="1635999" y="2357866"/>
                  <a:pt x="1595950" y="2335339"/>
                </a:cubicBezTo>
                <a:cubicBezTo>
                  <a:pt x="1473299" y="2267756"/>
                  <a:pt x="1315606" y="2237720"/>
                  <a:pt x="1215483" y="2145108"/>
                </a:cubicBezTo>
                <a:cubicBezTo>
                  <a:pt x="1145398" y="2080028"/>
                  <a:pt x="1025251" y="2095047"/>
                  <a:pt x="942649" y="2049992"/>
                </a:cubicBezTo>
                <a:cubicBezTo>
                  <a:pt x="912613" y="2004937"/>
                  <a:pt x="972686" y="1994925"/>
                  <a:pt x="992711" y="1969894"/>
                </a:cubicBezTo>
                <a:cubicBezTo>
                  <a:pt x="1020244" y="1939858"/>
                  <a:pt x="972686" y="1922337"/>
                  <a:pt x="960170" y="1884791"/>
                </a:cubicBezTo>
                <a:cubicBezTo>
                  <a:pt x="1117863" y="1922337"/>
                  <a:pt x="1268048" y="1944864"/>
                  <a:pt x="1448268" y="1957380"/>
                </a:cubicBezTo>
                <a:cubicBezTo>
                  <a:pt x="1390698" y="1897306"/>
                  <a:pt x="1318109" y="1927343"/>
                  <a:pt x="1270551" y="1904815"/>
                </a:cubicBezTo>
                <a:cubicBezTo>
                  <a:pt x="1238011" y="1889797"/>
                  <a:pt x="1190453" y="1884791"/>
                  <a:pt x="1200466" y="1849749"/>
                </a:cubicBezTo>
                <a:cubicBezTo>
                  <a:pt x="1207974" y="1822216"/>
                  <a:pt x="1248023" y="1824718"/>
                  <a:pt x="1278060" y="1827221"/>
                </a:cubicBezTo>
                <a:cubicBezTo>
                  <a:pt x="1393201" y="1834730"/>
                  <a:pt x="1503336" y="1834730"/>
                  <a:pt x="1615974" y="1764645"/>
                </a:cubicBezTo>
                <a:cubicBezTo>
                  <a:pt x="1338134" y="1669530"/>
                  <a:pt x="1015238" y="1717087"/>
                  <a:pt x="767434" y="1576917"/>
                </a:cubicBezTo>
                <a:cubicBezTo>
                  <a:pt x="802477" y="1531862"/>
                  <a:pt x="852539" y="1554390"/>
                  <a:pt x="890085" y="1559396"/>
                </a:cubicBezTo>
                <a:cubicBezTo>
                  <a:pt x="1132882" y="1591936"/>
                  <a:pt x="2003949" y="1514341"/>
                  <a:pt x="2129102" y="1556893"/>
                </a:cubicBezTo>
                <a:cubicBezTo>
                  <a:pt x="2204195" y="1584426"/>
                  <a:pt x="2286796" y="1594439"/>
                  <a:pt x="2369396" y="1576917"/>
                </a:cubicBezTo>
                <a:cubicBezTo>
                  <a:pt x="2469519" y="1554390"/>
                  <a:pt x="1881298" y="1519347"/>
                  <a:pt x="1746133" y="1421728"/>
                </a:cubicBezTo>
                <a:cubicBezTo>
                  <a:pt x="1678551" y="1374170"/>
                  <a:pt x="1082821" y="1146394"/>
                  <a:pt x="819999" y="1083817"/>
                </a:cubicBezTo>
                <a:cubicBezTo>
                  <a:pt x="857545" y="1041266"/>
                  <a:pt x="952662" y="1066296"/>
                  <a:pt x="940146" y="993707"/>
                </a:cubicBezTo>
                <a:cubicBezTo>
                  <a:pt x="794969" y="956162"/>
                  <a:pt x="627263" y="961168"/>
                  <a:pt x="459558" y="903598"/>
                </a:cubicBezTo>
                <a:cubicBezTo>
                  <a:pt x="537153" y="858543"/>
                  <a:pt x="622257" y="883573"/>
                  <a:pt x="699852" y="868556"/>
                </a:cubicBezTo>
                <a:cubicBezTo>
                  <a:pt x="657300" y="813489"/>
                  <a:pt x="582208" y="823500"/>
                  <a:pt x="522134" y="813489"/>
                </a:cubicBezTo>
                <a:cubicBezTo>
                  <a:pt x="464564" y="803476"/>
                  <a:pt x="349423" y="708360"/>
                  <a:pt x="374453" y="713367"/>
                </a:cubicBezTo>
                <a:cubicBezTo>
                  <a:pt x="607238" y="750912"/>
                  <a:pt x="842526" y="735895"/>
                  <a:pt x="1075312" y="773440"/>
                </a:cubicBezTo>
                <a:cubicBezTo>
                  <a:pt x="1152907" y="785955"/>
                  <a:pt x="1238011" y="810986"/>
                  <a:pt x="1275557" y="728385"/>
                </a:cubicBezTo>
                <a:cubicBezTo>
                  <a:pt x="1285569" y="703355"/>
                  <a:pt x="1278060" y="695846"/>
                  <a:pt x="1385692" y="725882"/>
                </a:cubicBezTo>
                <a:cubicBezTo>
                  <a:pt x="1425741" y="738397"/>
                  <a:pt x="1483311" y="750912"/>
                  <a:pt x="1525863" y="718373"/>
                </a:cubicBezTo>
                <a:cubicBezTo>
                  <a:pt x="1498330" y="678325"/>
                  <a:pt x="1445765" y="690839"/>
                  <a:pt x="1408219" y="680828"/>
                </a:cubicBezTo>
                <a:cubicBezTo>
                  <a:pt x="1305594" y="653294"/>
                  <a:pt x="922624" y="548166"/>
                  <a:pt x="825005" y="518129"/>
                </a:cubicBezTo>
                <a:cubicBezTo>
                  <a:pt x="619754" y="453051"/>
                  <a:pt x="492098" y="475578"/>
                  <a:pt x="286846" y="405492"/>
                </a:cubicBezTo>
                <a:cubicBezTo>
                  <a:pt x="356932" y="407995"/>
                  <a:pt x="336907" y="380462"/>
                  <a:pt x="406993" y="380462"/>
                </a:cubicBezTo>
                <a:cubicBezTo>
                  <a:pt x="437030" y="380462"/>
                  <a:pt x="472073" y="372954"/>
                  <a:pt x="472073" y="342917"/>
                </a:cubicBezTo>
                <a:cubicBezTo>
                  <a:pt x="472073" y="315384"/>
                  <a:pt x="104123" y="170207"/>
                  <a:pt x="156686" y="155188"/>
                </a:cubicBezTo>
                <a:cubicBezTo>
                  <a:pt x="301865" y="115140"/>
                  <a:pt x="667312" y="227777"/>
                  <a:pt x="579705" y="175213"/>
                </a:cubicBezTo>
                <a:cubicBezTo>
                  <a:pt x="447042" y="92613"/>
                  <a:pt x="427018" y="77594"/>
                  <a:pt x="326895" y="67583"/>
                </a:cubicBezTo>
                <a:cubicBezTo>
                  <a:pt x="296858" y="62576"/>
                  <a:pt x="244294" y="35043"/>
                  <a:pt x="181717" y="0"/>
                </a:cubicBezTo>
                <a:close/>
              </a:path>
            </a:pathLst>
          </a:custGeom>
        </p:spPr>
      </p:pic>
    </p:spTree>
    <p:extLst>
      <p:ext uri="{BB962C8B-B14F-4D97-AF65-F5344CB8AC3E}">
        <p14:creationId xmlns:p14="http://schemas.microsoft.com/office/powerpoint/2010/main" val="815797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942DF-6AEC-4C45-8805-D1588B12B4EE}"/>
              </a:ext>
            </a:extLst>
          </p:cNvPr>
          <p:cNvSpPr>
            <a:spLocks noGrp="1"/>
          </p:cNvSpPr>
          <p:nvPr>
            <p:ph type="ctrTitle"/>
          </p:nvPr>
        </p:nvSpPr>
        <p:spPr>
          <a:xfrm>
            <a:off x="111407" y="3811405"/>
            <a:ext cx="11938000" cy="1777632"/>
          </a:xfrm>
        </p:spPr>
        <p:txBody>
          <a:bodyPr>
            <a:noAutofit/>
          </a:bodyPr>
          <a:lstStyle/>
          <a:p>
            <a:pPr algn="just"/>
            <a:r>
              <a:rPr lang="en-US" sz="2400" b="1" dirty="0">
                <a:latin typeface="Times New Roman" panose="02020603050405020304" pitchFamily="18" charset="0"/>
                <a:cs typeface="Times New Roman" panose="02020603050405020304" pitchFamily="18" charset="0"/>
              </a:rPr>
              <a:t>6.Cost concept-</a:t>
            </a:r>
            <a:r>
              <a:rPr lang="en-US" sz="2400" dirty="0">
                <a:latin typeface="Times New Roman" panose="02020603050405020304" pitchFamily="18" charset="0"/>
                <a:cs typeface="Times New Roman" panose="02020603050405020304" pitchFamily="18" charset="0"/>
              </a:rPr>
              <a:t> According to cost concept all business transaction should be recorded at historical cost and thus assets purchased will be recorded at their cost and not at resale value. This concept is having its basis in the going concern concept. </a:t>
            </a:r>
          </a:p>
        </p:txBody>
      </p:sp>
      <p:pic>
        <p:nvPicPr>
          <p:cNvPr id="20" name="Picture 3" descr="Calculator, pen, compass, money and a paper with graphs printed on it">
            <a:extLst>
              <a:ext uri="{FF2B5EF4-FFF2-40B4-BE49-F238E27FC236}">
                <a16:creationId xmlns:a16="http://schemas.microsoft.com/office/drawing/2014/main" id="{BF3113D4-E917-05FB-77B1-C525DB9D4023}"/>
              </a:ext>
            </a:extLst>
          </p:cNvPr>
          <p:cNvPicPr>
            <a:picLocks noChangeAspect="1"/>
          </p:cNvPicPr>
          <p:nvPr/>
        </p:nvPicPr>
        <p:blipFill rotWithShape="1">
          <a:blip r:embed="rId2"/>
          <a:srcRect t="16524" b="23139"/>
          <a:stretch/>
        </p:blipFill>
        <p:spPr>
          <a:xfrm>
            <a:off x="838201" y="10"/>
            <a:ext cx="10484412" cy="3811394"/>
          </a:xfrm>
          <a:custGeom>
            <a:avLst/>
            <a:gdLst/>
            <a:ahLst/>
            <a:cxnLst/>
            <a:rect l="l" t="t" r="r" b="b"/>
            <a:pathLst>
              <a:path w="10484412" h="3811404">
                <a:moveTo>
                  <a:pt x="0" y="3811403"/>
                </a:moveTo>
                <a:lnTo>
                  <a:pt x="10484412" y="3811403"/>
                </a:lnTo>
                <a:lnTo>
                  <a:pt x="10484412" y="3811404"/>
                </a:lnTo>
                <a:lnTo>
                  <a:pt x="0" y="3811404"/>
                </a:lnTo>
                <a:close/>
                <a:moveTo>
                  <a:pt x="181717" y="0"/>
                </a:moveTo>
                <a:lnTo>
                  <a:pt x="10224015" y="0"/>
                </a:lnTo>
                <a:cubicBezTo>
                  <a:pt x="10261561" y="45054"/>
                  <a:pt x="10301611" y="85103"/>
                  <a:pt x="10369193" y="110134"/>
                </a:cubicBezTo>
                <a:cubicBezTo>
                  <a:pt x="10321635" y="167704"/>
                  <a:pt x="10236530" y="182722"/>
                  <a:pt x="10173954" y="222771"/>
                </a:cubicBezTo>
                <a:cubicBezTo>
                  <a:pt x="10168948" y="255310"/>
                  <a:pt x="10269071" y="245298"/>
                  <a:pt x="10241537" y="317887"/>
                </a:cubicBezTo>
                <a:cubicBezTo>
                  <a:pt x="10206494" y="418008"/>
                  <a:pt x="10241537" y="528142"/>
                  <a:pt x="10071328" y="573196"/>
                </a:cubicBezTo>
                <a:cubicBezTo>
                  <a:pt x="10023770" y="668312"/>
                  <a:pt x="10008751" y="820997"/>
                  <a:pt x="10113880" y="913610"/>
                </a:cubicBezTo>
                <a:cubicBezTo>
                  <a:pt x="10271573" y="1048774"/>
                  <a:pt x="10244040" y="1138885"/>
                  <a:pt x="10036285" y="1216478"/>
                </a:cubicBezTo>
                <a:cubicBezTo>
                  <a:pt x="10011255" y="1226491"/>
                  <a:pt x="9978715" y="1231497"/>
                  <a:pt x="9966200" y="1256528"/>
                </a:cubicBezTo>
                <a:cubicBezTo>
                  <a:pt x="9986224" y="1289067"/>
                  <a:pt x="10031280" y="1281557"/>
                  <a:pt x="10063819" y="1289067"/>
                </a:cubicBezTo>
                <a:cubicBezTo>
                  <a:pt x="10211500" y="1324110"/>
                  <a:pt x="10214003" y="1324110"/>
                  <a:pt x="10176457" y="1441752"/>
                </a:cubicBezTo>
                <a:cubicBezTo>
                  <a:pt x="10163942" y="1476795"/>
                  <a:pt x="10188972" y="1491813"/>
                  <a:pt x="10211500" y="1511838"/>
                </a:cubicBezTo>
                <a:cubicBezTo>
                  <a:pt x="10296604" y="1591936"/>
                  <a:pt x="10296604" y="1594439"/>
                  <a:pt x="10206494" y="1664523"/>
                </a:cubicBezTo>
                <a:cubicBezTo>
                  <a:pt x="10181463" y="1684547"/>
                  <a:pt x="10163942" y="1704572"/>
                  <a:pt x="10151426" y="1732106"/>
                </a:cubicBezTo>
                <a:cubicBezTo>
                  <a:pt x="10128899" y="1782166"/>
                  <a:pt x="10128899" y="1822216"/>
                  <a:pt x="10208996" y="1847246"/>
                </a:cubicBezTo>
                <a:cubicBezTo>
                  <a:pt x="10266568" y="1864767"/>
                  <a:pt x="10296604" y="1884791"/>
                  <a:pt x="10299107" y="1939858"/>
                </a:cubicBezTo>
                <a:cubicBezTo>
                  <a:pt x="10299107" y="1987416"/>
                  <a:pt x="10306617" y="2017452"/>
                  <a:pt x="10244040" y="2037477"/>
                </a:cubicBezTo>
                <a:cubicBezTo>
                  <a:pt x="10193979" y="2054998"/>
                  <a:pt x="10178960" y="2090041"/>
                  <a:pt x="10183966" y="2130089"/>
                </a:cubicBezTo>
                <a:cubicBezTo>
                  <a:pt x="10193979" y="2230211"/>
                  <a:pt x="10126396" y="2287781"/>
                  <a:pt x="10013758" y="2335339"/>
                </a:cubicBezTo>
                <a:cubicBezTo>
                  <a:pt x="9908629" y="2377890"/>
                  <a:pt x="9813513" y="2437963"/>
                  <a:pt x="9715893" y="2493030"/>
                </a:cubicBezTo>
                <a:cubicBezTo>
                  <a:pt x="9605758" y="2553103"/>
                  <a:pt x="9480605" y="2590649"/>
                  <a:pt x="9347942" y="2623189"/>
                </a:cubicBezTo>
                <a:cubicBezTo>
                  <a:pt x="9370469" y="2665740"/>
                  <a:pt x="9453071" y="2640710"/>
                  <a:pt x="9460580" y="2700783"/>
                </a:cubicBezTo>
                <a:cubicBezTo>
                  <a:pt x="9255329" y="2753346"/>
                  <a:pt x="9060089" y="2833444"/>
                  <a:pt x="8827305" y="2855971"/>
                </a:cubicBezTo>
                <a:cubicBezTo>
                  <a:pt x="9015035" y="2843456"/>
                  <a:pt x="9182740" y="2908535"/>
                  <a:pt x="9360458" y="2926056"/>
                </a:cubicBezTo>
                <a:cubicBezTo>
                  <a:pt x="9377980" y="2961099"/>
                  <a:pt x="9337930" y="2951087"/>
                  <a:pt x="9322912" y="2958595"/>
                </a:cubicBezTo>
                <a:cubicBezTo>
                  <a:pt x="9307893" y="2963602"/>
                  <a:pt x="9287869" y="2966105"/>
                  <a:pt x="9285366" y="2991135"/>
                </a:cubicBezTo>
                <a:cubicBezTo>
                  <a:pt x="9370469" y="3023675"/>
                  <a:pt x="9478102" y="2998644"/>
                  <a:pt x="9565709" y="3033687"/>
                </a:cubicBezTo>
                <a:cubicBezTo>
                  <a:pt x="9543182" y="3083748"/>
                  <a:pt x="9468090" y="3056214"/>
                  <a:pt x="9435550" y="3096263"/>
                </a:cubicBezTo>
                <a:cubicBezTo>
                  <a:pt x="9518151" y="3101269"/>
                  <a:pt x="9593243" y="3103772"/>
                  <a:pt x="9668335" y="3113784"/>
                </a:cubicBezTo>
                <a:cubicBezTo>
                  <a:pt x="9725905" y="3121294"/>
                  <a:pt x="9740924" y="3163845"/>
                  <a:pt x="9700875" y="3193882"/>
                </a:cubicBezTo>
                <a:cubicBezTo>
                  <a:pt x="9665832" y="3221415"/>
                  <a:pt x="9613268" y="3223918"/>
                  <a:pt x="9565709" y="3236434"/>
                </a:cubicBezTo>
                <a:cubicBezTo>
                  <a:pt x="9232801" y="3319034"/>
                  <a:pt x="8882372" y="3351573"/>
                  <a:pt x="8529440" y="3364088"/>
                </a:cubicBezTo>
                <a:cubicBezTo>
                  <a:pt x="7961245" y="3386616"/>
                  <a:pt x="7393049" y="3394125"/>
                  <a:pt x="6827357" y="3419155"/>
                </a:cubicBezTo>
                <a:cubicBezTo>
                  <a:pt x="6481933" y="3434173"/>
                  <a:pt x="6136510" y="3456701"/>
                  <a:pt x="5788584" y="3456701"/>
                </a:cubicBezTo>
                <a:cubicBezTo>
                  <a:pt x="5415628" y="3456701"/>
                  <a:pt x="5042671" y="3464210"/>
                  <a:pt x="4669714" y="3411646"/>
                </a:cubicBezTo>
                <a:cubicBezTo>
                  <a:pt x="4479481" y="3384113"/>
                  <a:pt x="4279236" y="3396628"/>
                  <a:pt x="4086500" y="3376603"/>
                </a:cubicBezTo>
                <a:cubicBezTo>
                  <a:pt x="3793641" y="3346568"/>
                  <a:pt x="3500782" y="3306518"/>
                  <a:pt x="3210426" y="3256458"/>
                </a:cubicBezTo>
                <a:cubicBezTo>
                  <a:pt x="3117813" y="3241439"/>
                  <a:pt x="3007678" y="3231428"/>
                  <a:pt x="2937592" y="3166348"/>
                </a:cubicBezTo>
                <a:cubicBezTo>
                  <a:pt x="2824954" y="3211403"/>
                  <a:pt x="2757372" y="3131305"/>
                  <a:pt x="2669765" y="3106275"/>
                </a:cubicBezTo>
                <a:cubicBezTo>
                  <a:pt x="2634722" y="3096263"/>
                  <a:pt x="2592169" y="3081245"/>
                  <a:pt x="2597176" y="3048705"/>
                </a:cubicBezTo>
                <a:cubicBezTo>
                  <a:pt x="2604685" y="3006154"/>
                  <a:pt x="2654746" y="2978620"/>
                  <a:pt x="2702304" y="2986130"/>
                </a:cubicBezTo>
                <a:cubicBezTo>
                  <a:pt x="2849986" y="3011160"/>
                  <a:pt x="2985150" y="2948584"/>
                  <a:pt x="3137838" y="2956093"/>
                </a:cubicBezTo>
                <a:cubicBezTo>
                  <a:pt x="3005175" y="2933565"/>
                  <a:pt x="2872513" y="2908535"/>
                  <a:pt x="2739850" y="2886007"/>
                </a:cubicBezTo>
                <a:cubicBezTo>
                  <a:pt x="2940095" y="2863480"/>
                  <a:pt x="3132831" y="2896020"/>
                  <a:pt x="3328071" y="2913541"/>
                </a:cubicBezTo>
                <a:cubicBezTo>
                  <a:pt x="3390647" y="2921050"/>
                  <a:pt x="3485763" y="2968608"/>
                  <a:pt x="3503285" y="2898523"/>
                </a:cubicBezTo>
                <a:cubicBezTo>
                  <a:pt x="3513297" y="2850965"/>
                  <a:pt x="3410671" y="2850965"/>
                  <a:pt x="3350598" y="2838450"/>
                </a:cubicBezTo>
                <a:cubicBezTo>
                  <a:pt x="3090279" y="2785886"/>
                  <a:pt x="2824954" y="2758353"/>
                  <a:pt x="2562133" y="2725813"/>
                </a:cubicBezTo>
                <a:cubicBezTo>
                  <a:pt x="2537102" y="2723310"/>
                  <a:pt x="2504562" y="2725813"/>
                  <a:pt x="2487041" y="2715801"/>
                </a:cubicBezTo>
                <a:cubicBezTo>
                  <a:pt x="2354378" y="2633200"/>
                  <a:pt x="2184170" y="2608170"/>
                  <a:pt x="1998943" y="2548097"/>
                </a:cubicBezTo>
                <a:cubicBezTo>
                  <a:pt x="2116587" y="2515558"/>
                  <a:pt x="2196685" y="2575630"/>
                  <a:pt x="2294304" y="2560612"/>
                </a:cubicBezTo>
                <a:cubicBezTo>
                  <a:pt x="2196685" y="2498036"/>
                  <a:pt x="2079041" y="2488024"/>
                  <a:pt x="1978918" y="2455485"/>
                </a:cubicBezTo>
                <a:cubicBezTo>
                  <a:pt x="1906330" y="2430454"/>
                  <a:pt x="1635999" y="2357866"/>
                  <a:pt x="1595950" y="2335339"/>
                </a:cubicBezTo>
                <a:cubicBezTo>
                  <a:pt x="1473299" y="2267756"/>
                  <a:pt x="1315606" y="2237720"/>
                  <a:pt x="1215483" y="2145108"/>
                </a:cubicBezTo>
                <a:cubicBezTo>
                  <a:pt x="1145398" y="2080028"/>
                  <a:pt x="1025251" y="2095047"/>
                  <a:pt x="942649" y="2049992"/>
                </a:cubicBezTo>
                <a:cubicBezTo>
                  <a:pt x="912613" y="2004937"/>
                  <a:pt x="972686" y="1994925"/>
                  <a:pt x="992711" y="1969894"/>
                </a:cubicBezTo>
                <a:cubicBezTo>
                  <a:pt x="1020244" y="1939858"/>
                  <a:pt x="972686" y="1922337"/>
                  <a:pt x="960170" y="1884791"/>
                </a:cubicBezTo>
                <a:cubicBezTo>
                  <a:pt x="1117863" y="1922337"/>
                  <a:pt x="1268048" y="1944864"/>
                  <a:pt x="1448268" y="1957380"/>
                </a:cubicBezTo>
                <a:cubicBezTo>
                  <a:pt x="1390698" y="1897306"/>
                  <a:pt x="1318109" y="1927343"/>
                  <a:pt x="1270551" y="1904815"/>
                </a:cubicBezTo>
                <a:cubicBezTo>
                  <a:pt x="1238011" y="1889797"/>
                  <a:pt x="1190453" y="1884791"/>
                  <a:pt x="1200466" y="1849749"/>
                </a:cubicBezTo>
                <a:cubicBezTo>
                  <a:pt x="1207974" y="1822216"/>
                  <a:pt x="1248023" y="1824718"/>
                  <a:pt x="1278060" y="1827221"/>
                </a:cubicBezTo>
                <a:cubicBezTo>
                  <a:pt x="1393201" y="1834730"/>
                  <a:pt x="1503336" y="1834730"/>
                  <a:pt x="1615974" y="1764645"/>
                </a:cubicBezTo>
                <a:cubicBezTo>
                  <a:pt x="1338134" y="1669530"/>
                  <a:pt x="1015238" y="1717087"/>
                  <a:pt x="767434" y="1576917"/>
                </a:cubicBezTo>
                <a:cubicBezTo>
                  <a:pt x="802477" y="1531862"/>
                  <a:pt x="852539" y="1554390"/>
                  <a:pt x="890085" y="1559396"/>
                </a:cubicBezTo>
                <a:cubicBezTo>
                  <a:pt x="1132882" y="1591936"/>
                  <a:pt x="2003949" y="1514341"/>
                  <a:pt x="2129102" y="1556893"/>
                </a:cubicBezTo>
                <a:cubicBezTo>
                  <a:pt x="2204195" y="1584426"/>
                  <a:pt x="2286796" y="1594439"/>
                  <a:pt x="2369396" y="1576917"/>
                </a:cubicBezTo>
                <a:cubicBezTo>
                  <a:pt x="2469519" y="1554390"/>
                  <a:pt x="1881298" y="1519347"/>
                  <a:pt x="1746133" y="1421728"/>
                </a:cubicBezTo>
                <a:cubicBezTo>
                  <a:pt x="1678551" y="1374170"/>
                  <a:pt x="1082821" y="1146394"/>
                  <a:pt x="819999" y="1083817"/>
                </a:cubicBezTo>
                <a:cubicBezTo>
                  <a:pt x="857545" y="1041266"/>
                  <a:pt x="952662" y="1066296"/>
                  <a:pt x="940146" y="993707"/>
                </a:cubicBezTo>
                <a:cubicBezTo>
                  <a:pt x="794969" y="956162"/>
                  <a:pt x="627263" y="961168"/>
                  <a:pt x="459558" y="903598"/>
                </a:cubicBezTo>
                <a:cubicBezTo>
                  <a:pt x="537153" y="858543"/>
                  <a:pt x="622257" y="883573"/>
                  <a:pt x="699852" y="868556"/>
                </a:cubicBezTo>
                <a:cubicBezTo>
                  <a:pt x="657300" y="813489"/>
                  <a:pt x="582208" y="823500"/>
                  <a:pt x="522134" y="813489"/>
                </a:cubicBezTo>
                <a:cubicBezTo>
                  <a:pt x="464564" y="803476"/>
                  <a:pt x="349423" y="708360"/>
                  <a:pt x="374453" y="713367"/>
                </a:cubicBezTo>
                <a:cubicBezTo>
                  <a:pt x="607238" y="750912"/>
                  <a:pt x="842526" y="735895"/>
                  <a:pt x="1075312" y="773440"/>
                </a:cubicBezTo>
                <a:cubicBezTo>
                  <a:pt x="1152907" y="785955"/>
                  <a:pt x="1238011" y="810986"/>
                  <a:pt x="1275557" y="728385"/>
                </a:cubicBezTo>
                <a:cubicBezTo>
                  <a:pt x="1285569" y="703355"/>
                  <a:pt x="1278060" y="695846"/>
                  <a:pt x="1385692" y="725882"/>
                </a:cubicBezTo>
                <a:cubicBezTo>
                  <a:pt x="1425741" y="738397"/>
                  <a:pt x="1483311" y="750912"/>
                  <a:pt x="1525863" y="718373"/>
                </a:cubicBezTo>
                <a:cubicBezTo>
                  <a:pt x="1498330" y="678325"/>
                  <a:pt x="1445765" y="690839"/>
                  <a:pt x="1408219" y="680828"/>
                </a:cubicBezTo>
                <a:cubicBezTo>
                  <a:pt x="1305594" y="653294"/>
                  <a:pt x="922624" y="548166"/>
                  <a:pt x="825005" y="518129"/>
                </a:cubicBezTo>
                <a:cubicBezTo>
                  <a:pt x="619754" y="453051"/>
                  <a:pt x="492098" y="475578"/>
                  <a:pt x="286846" y="405492"/>
                </a:cubicBezTo>
                <a:cubicBezTo>
                  <a:pt x="356932" y="407995"/>
                  <a:pt x="336907" y="380462"/>
                  <a:pt x="406993" y="380462"/>
                </a:cubicBezTo>
                <a:cubicBezTo>
                  <a:pt x="437030" y="380462"/>
                  <a:pt x="472073" y="372954"/>
                  <a:pt x="472073" y="342917"/>
                </a:cubicBezTo>
                <a:cubicBezTo>
                  <a:pt x="472073" y="315384"/>
                  <a:pt x="104123" y="170207"/>
                  <a:pt x="156686" y="155188"/>
                </a:cubicBezTo>
                <a:cubicBezTo>
                  <a:pt x="301865" y="115140"/>
                  <a:pt x="667312" y="227777"/>
                  <a:pt x="579705" y="175213"/>
                </a:cubicBezTo>
                <a:cubicBezTo>
                  <a:pt x="447042" y="92613"/>
                  <a:pt x="427018" y="77594"/>
                  <a:pt x="326895" y="67583"/>
                </a:cubicBezTo>
                <a:cubicBezTo>
                  <a:pt x="296858" y="62576"/>
                  <a:pt x="244294" y="35043"/>
                  <a:pt x="181717" y="0"/>
                </a:cubicBezTo>
                <a:close/>
              </a:path>
            </a:pathLst>
          </a:custGeom>
        </p:spPr>
      </p:pic>
    </p:spTree>
    <p:extLst>
      <p:ext uri="{BB962C8B-B14F-4D97-AF65-F5344CB8AC3E}">
        <p14:creationId xmlns:p14="http://schemas.microsoft.com/office/powerpoint/2010/main" val="13347280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51</TotalTime>
  <Words>772</Words>
  <Application>Microsoft Office PowerPoint</Application>
  <PresentationFormat>Widescreen</PresentationFormat>
  <Paragraphs>11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ACCOUNTING PRINCIPLES, CONCEPTS &amp; CONVENTIONS.</vt:lpstr>
      <vt:lpstr>Accounting principles are general decision rules used in recognition and measurement of accounting events. Accounting principles ensure the uniformity and clarity in accounting practices and develops understanding of business. These principles are related with the theory and procedure of accounting and acts as a basis of conduct. The accounting principles can be classified into two categories namely concepts and conventions.</vt:lpstr>
      <vt:lpstr>Accounting Concepts  Accounting concepts are basic assumptions and conditions upon which accounting are based.   The details of accounting concepts are as following: </vt:lpstr>
      <vt:lpstr>1.Business Entity Concept- Business entity concept assumes that business is distinct from its owners and business and owner are two separate entities. Therefore, transactions between the proprietor and the business are recorded separately in the books of accounts. If a business withdraws goods of rupees 50,000 from his business, it would be treated as transaction and would be recorded in the books of accounts as transaction between the business and its owner. As a result of this concepts accounts which are maintained represent only financial status of business and not that of its owner. This concept is applicable to every type of organization.</vt:lpstr>
      <vt:lpstr>2.Going Concern Concept- This concept assumes that the business unit has a perpetual succession, and the business enterprise will continue to exist in the absence of any contrary evidence. Due to separate entity concept sale value of an asset is not taken in consideration. This concept establishes the basis for many of the valuations and allocations in accounting and motivates investors to commit their money to enterprise. If the accountant believes that the business is going to be liquidated, then the resources could be reported at their current values.</vt:lpstr>
      <vt:lpstr>3.Accounting Period Concept- As per going concern concept, under normal conditions a business is supposed to continue for infinite period. If the life of the business is infinite, one cannot wait for such a long duration to assess the performance of the business. Therefore, to evaluate the performance of a business ,it is better to set a cut off date. Such cut off date is fixed at an interval of a year to ensure uniformity and comparability and as long as accounting period. As per accounting period concept, financial reports showing changes in financial position must be shown at the end of each accounting period.</vt:lpstr>
      <vt:lpstr>4.Dual aspect concept- This concept is the basis of double entry system. It states that every business transaction has two aspects one is receiving aspect, and another is giving aspects. The recognition of two aspects is known as dual aspect concept and is the basis of double entry system. The dual aspect can be expressed as follows: Assets=Equities                                              Assets=Liabilities + Owner's Equity. </vt:lpstr>
      <vt:lpstr>5.Money Measurement Concept- Money is used as the only unit of measurement to record business transactions. It implies that only business transactions which are measurable in terms of money can be recorded and reported. In other words, transaction or event which cannot be expressed in terms of money does not become part of accounting records. This concept is also having a limitations. Firstly, it refrains recording various facts which are significant but cannot be recorded in the books of accounts. Secondly, it assumes that price level is constant. </vt:lpstr>
      <vt:lpstr>6.Cost concept- According to cost concept all business transaction should be recorded at historical cost and thus assets purchased will be recorded at their cost and not at resale value. This concept is having its basis in the going concern concept. </vt:lpstr>
      <vt:lpstr>7.Realization Concept - Realization refers to the process of converting non-cash resources and rights into money. According to realization concept revenue is recognized when it is either realized or earned, Here, realization refers to a condition when products are exchanged for cash or cash equivalent and revenue is assumed to be earned when an enterprise has performed all activities which makes the business eligible to get benefits represented by revenue.</vt:lpstr>
      <vt:lpstr>8.Matching concept- Matching concepts holds that the expenses incurred to generate revenue must be matched with the corresponding revenue generated. During matching expenses with revenue, the purpose of incurring expense should be considered .It helps in ascertaining profit of a period.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ACCOUNTING PRINCIPLES, CONCEPTS &amp; CONVENTIONS.</dc:title>
  <dc:creator>Omshanker Rao</dc:creator>
  <cp:lastModifiedBy>Shailee Upadhayay</cp:lastModifiedBy>
  <cp:revision>4</cp:revision>
  <dcterms:created xsi:type="dcterms:W3CDTF">2022-11-18T04:22:56Z</dcterms:created>
  <dcterms:modified xsi:type="dcterms:W3CDTF">2023-03-05T10:12:23Z</dcterms:modified>
</cp:coreProperties>
</file>